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702" r:id="rId2"/>
    <p:sldMasterId id="2147483718" r:id="rId3"/>
    <p:sldMasterId id="2147483730" r:id="rId4"/>
    <p:sldMasterId id="2147483733" r:id="rId5"/>
    <p:sldMasterId id="2147483735" r:id="rId6"/>
  </p:sldMasterIdLst>
  <p:notesMasterIdLst>
    <p:notesMasterId r:id="rId31"/>
  </p:notesMasterIdLst>
  <p:sldIdLst>
    <p:sldId id="292" r:id="rId7"/>
    <p:sldId id="598" r:id="rId8"/>
    <p:sldId id="624" r:id="rId9"/>
    <p:sldId id="603" r:id="rId10"/>
    <p:sldId id="604" r:id="rId11"/>
    <p:sldId id="605" r:id="rId12"/>
    <p:sldId id="606" r:id="rId13"/>
    <p:sldId id="607" r:id="rId14"/>
    <p:sldId id="608" r:id="rId15"/>
    <p:sldId id="609" r:id="rId16"/>
    <p:sldId id="610" r:id="rId17"/>
    <p:sldId id="612" r:id="rId18"/>
    <p:sldId id="614" r:id="rId19"/>
    <p:sldId id="615" r:id="rId20"/>
    <p:sldId id="611" r:id="rId21"/>
    <p:sldId id="616" r:id="rId22"/>
    <p:sldId id="617" r:id="rId23"/>
    <p:sldId id="618" r:id="rId24"/>
    <p:sldId id="619" r:id="rId25"/>
    <p:sldId id="620" r:id="rId26"/>
    <p:sldId id="621" r:id="rId27"/>
    <p:sldId id="622" r:id="rId28"/>
    <p:sldId id="623" r:id="rId29"/>
    <p:sldId id="507" r:id="rId30"/>
  </p:sldIdLst>
  <p:sldSz cx="9144000" cy="6858000" type="screen4x3"/>
  <p:notesSz cx="7010400" cy="9296400"/>
  <p:defaultTex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000046"/>
    <a:srgbClr val="000066"/>
    <a:srgbClr val="333399"/>
    <a:srgbClr val="000099"/>
    <a:srgbClr val="000000"/>
    <a:srgbClr val="339933"/>
    <a:srgbClr val="FF7C80"/>
    <a:srgbClr val="BBDAFD"/>
    <a:srgbClr val="D1D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817" autoAdjust="0"/>
  </p:normalViewPr>
  <p:slideViewPr>
    <p:cSldViewPr>
      <p:cViewPr>
        <p:scale>
          <a:sx n="90" d="100"/>
          <a:sy n="90" d="100"/>
        </p:scale>
        <p:origin x="936" y="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a:defRPr sz="1200"/>
            </a:lvl1pPr>
          </a:lstStyle>
          <a:p>
            <a:endParaRPr lang="en-US" dirty="0"/>
          </a:p>
        </p:txBody>
      </p:sp>
      <p:sp>
        <p:nvSpPr>
          <p:cNvPr id="4099" name="Rectangle 3"/>
          <p:cNvSpPr>
            <a:spLocks noGrp="1" noChangeArrowheads="1"/>
          </p:cNvSpPr>
          <p:nvPr>
            <p:ph type="dt"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vl1pPr>
          </a:lstStyle>
          <a:p>
            <a:endParaRPr lang="en-US" dirty="0"/>
          </a:p>
        </p:txBody>
      </p:sp>
      <p:sp>
        <p:nvSpPr>
          <p:cNvPr id="410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01040" y="4415790"/>
            <a:ext cx="560832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a:defRPr sz="1200"/>
            </a:lvl1pPr>
          </a:lstStyle>
          <a:p>
            <a:endParaRPr lang="en-US" dirty="0"/>
          </a:p>
        </p:txBody>
      </p:sp>
      <p:sp>
        <p:nvSpPr>
          <p:cNvPr id="4103" name="Rectangle 7"/>
          <p:cNvSpPr>
            <a:spLocks noGrp="1" noChangeArrowheads="1"/>
          </p:cNvSpPr>
          <p:nvPr>
            <p:ph type="sldNum" sz="quarter" idx="5"/>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vl1pPr>
          </a:lstStyle>
          <a:p>
            <a:fld id="{4F131E3B-6ABB-4C07-BE6D-E96CA6F80E00}" type="slidenum">
              <a:rPr lang="en-US"/>
              <a:pPr/>
              <a:t>‹#›</a:t>
            </a:fld>
            <a:endParaRPr lang="en-US" dirty="0"/>
          </a:p>
        </p:txBody>
      </p:sp>
    </p:spTree>
    <p:extLst>
      <p:ext uri="{BB962C8B-B14F-4D97-AF65-F5344CB8AC3E}">
        <p14:creationId xmlns:p14="http://schemas.microsoft.com/office/powerpoint/2010/main" val="228792345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298386-E5FF-4735-AE59-E6AA9BA637A1}" type="slidenum">
              <a:rPr lang="en-US"/>
              <a:pPr/>
              <a:t>1</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xfrm>
            <a:off x="934720" y="4415790"/>
            <a:ext cx="5140960" cy="4183380"/>
          </a:xfrm>
        </p:spPr>
        <p:txBody>
          <a:bodyPr/>
          <a:lstStyle/>
          <a:p>
            <a:pPr marL="232943" indent="-232943"/>
            <a:endParaRPr lang="en-US" baseline="0" dirty="0" smtClean="0">
              <a:cs typeface="Times New Roman" pitchFamily="18" charset="0"/>
            </a:endParaRPr>
          </a:p>
        </p:txBody>
      </p:sp>
    </p:spTree>
    <p:extLst>
      <p:ext uri="{BB962C8B-B14F-4D97-AF65-F5344CB8AC3E}">
        <p14:creationId xmlns:p14="http://schemas.microsoft.com/office/powerpoint/2010/main" val="4026281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31E3B-6ABB-4C07-BE6D-E96CA6F80E00}" type="slidenum">
              <a:rPr lang="en-US" smtClean="0"/>
              <a:pPr/>
              <a:t>2</a:t>
            </a:fld>
            <a:endParaRPr lang="en-US" dirty="0"/>
          </a:p>
        </p:txBody>
      </p:sp>
    </p:spTree>
    <p:extLst>
      <p:ext uri="{BB962C8B-B14F-4D97-AF65-F5344CB8AC3E}">
        <p14:creationId xmlns:p14="http://schemas.microsoft.com/office/powerpoint/2010/main" val="3380023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50">
              <a:defRPr/>
            </a:pPr>
            <a:r>
              <a:rPr lang="en-US" dirty="0" smtClean="0"/>
              <a:t>Scheduled harvesting from external repositories (including geospatial ISO metadata)</a:t>
            </a:r>
          </a:p>
          <a:p>
            <a:endParaRPr lang="en-US" dirty="0"/>
          </a:p>
        </p:txBody>
      </p:sp>
      <p:sp>
        <p:nvSpPr>
          <p:cNvPr id="4" name="Slide Number Placeholder 3"/>
          <p:cNvSpPr>
            <a:spLocks noGrp="1"/>
          </p:cNvSpPr>
          <p:nvPr>
            <p:ph type="sldNum" sz="quarter" idx="10"/>
          </p:nvPr>
        </p:nvSpPr>
        <p:spPr/>
        <p:txBody>
          <a:bodyPr/>
          <a:lstStyle/>
          <a:p>
            <a:pPr>
              <a:defRPr/>
            </a:pPr>
            <a:fld id="{1A31AB6A-7367-417E-BFF4-9FEFF8D1351E}" type="slidenum">
              <a:rPr lang="en-US" smtClean="0">
                <a:solidFill>
                  <a:srgbClr val="000000"/>
                </a:solidFill>
              </a:rPr>
              <a:pPr>
                <a:defRPr/>
              </a:pPr>
              <a:t>4</a:t>
            </a:fld>
            <a:endParaRPr lang="en-US" dirty="0">
              <a:solidFill>
                <a:srgbClr val="000000"/>
              </a:solidFill>
            </a:endParaRPr>
          </a:p>
        </p:txBody>
      </p:sp>
    </p:spTree>
    <p:extLst>
      <p:ext uri="{BB962C8B-B14F-4D97-AF65-F5344CB8AC3E}">
        <p14:creationId xmlns:p14="http://schemas.microsoft.com/office/powerpoint/2010/main" val="3237552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5CA3F9-1457-4D0E-B7BF-7E18393E34ED}"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857092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5CA3F9-1457-4D0E-B7BF-7E18393E34ED}"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07245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90000"/>
              </a:lnSpc>
              <a:buFontTx/>
              <a:buNone/>
            </a:pPr>
            <a:endParaRPr lang="en-US" dirty="0">
              <a:cs typeface="Times New Roman" pitchFamily="18" charset="0"/>
            </a:endParaRPr>
          </a:p>
        </p:txBody>
      </p:sp>
      <p:sp>
        <p:nvSpPr>
          <p:cNvPr id="4" name="Slide Number Placeholder 3"/>
          <p:cNvSpPr>
            <a:spLocks noGrp="1"/>
          </p:cNvSpPr>
          <p:nvPr>
            <p:ph type="sldNum" sz="quarter" idx="10"/>
          </p:nvPr>
        </p:nvSpPr>
        <p:spPr/>
        <p:txBody>
          <a:bodyPr/>
          <a:lstStyle/>
          <a:p>
            <a:fld id="{4F131E3B-6ABB-4C07-BE6D-E96CA6F80E00}" type="slidenum">
              <a:rPr lang="en-US" smtClean="0"/>
              <a:pPr/>
              <a:t>24</a:t>
            </a:fld>
            <a:endParaRPr lang="en-US" dirty="0"/>
          </a:p>
        </p:txBody>
      </p:sp>
    </p:spTree>
    <p:extLst>
      <p:ext uri="{BB962C8B-B14F-4D97-AF65-F5344CB8AC3E}">
        <p14:creationId xmlns:p14="http://schemas.microsoft.com/office/powerpoint/2010/main" val="14975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3AE401-3739-4086-AB0C-A8D7E1D8401B}" type="datetimeFigureOut">
              <a:rPr lang="en-US" smtClean="0"/>
              <a:pPr/>
              <a:t>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2FA4C5-E297-48A4-AB95-7F4FD063A8B0}" type="slidenum">
              <a:rPr lang="en-US" smtClean="0"/>
              <a:pPr/>
              <a:t>‹#›</a:t>
            </a:fld>
            <a:endParaRPr lang="en-US"/>
          </a:p>
        </p:txBody>
      </p:sp>
    </p:spTree>
    <p:extLst>
      <p:ext uri="{BB962C8B-B14F-4D97-AF65-F5344CB8AC3E}">
        <p14:creationId xmlns:p14="http://schemas.microsoft.com/office/powerpoint/2010/main" val="1615165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3AE401-3739-4086-AB0C-A8D7E1D8401B}" type="datetimeFigureOut">
              <a:rPr lang="en-US" smtClean="0"/>
              <a:pPr/>
              <a:t>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2FA4C5-E297-48A4-AB95-7F4FD063A8B0}" type="slidenum">
              <a:rPr lang="en-US" smtClean="0"/>
              <a:pPr/>
              <a:t>‹#›</a:t>
            </a:fld>
            <a:endParaRPr lang="en-US"/>
          </a:p>
        </p:txBody>
      </p:sp>
    </p:spTree>
    <p:extLst>
      <p:ext uri="{BB962C8B-B14F-4D97-AF65-F5344CB8AC3E}">
        <p14:creationId xmlns:p14="http://schemas.microsoft.com/office/powerpoint/2010/main" val="3154526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3AE401-3739-4086-AB0C-A8D7E1D8401B}" type="datetimeFigureOut">
              <a:rPr lang="en-US" smtClean="0"/>
              <a:pPr/>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FA4C5-E297-48A4-AB95-7F4FD063A8B0}" type="slidenum">
              <a:rPr lang="en-US" smtClean="0"/>
              <a:pPr/>
              <a:t>‹#›</a:t>
            </a:fld>
            <a:endParaRPr lang="en-US"/>
          </a:p>
        </p:txBody>
      </p:sp>
    </p:spTree>
    <p:extLst>
      <p:ext uri="{BB962C8B-B14F-4D97-AF65-F5344CB8AC3E}">
        <p14:creationId xmlns:p14="http://schemas.microsoft.com/office/powerpoint/2010/main" val="1655101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3AE401-3739-4086-AB0C-A8D7E1D8401B}" type="datetimeFigureOut">
              <a:rPr lang="en-US" smtClean="0"/>
              <a:pPr/>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FA4C5-E297-48A4-AB95-7F4FD063A8B0}" type="slidenum">
              <a:rPr lang="en-US" smtClean="0"/>
              <a:pPr/>
              <a:t>‹#›</a:t>
            </a:fld>
            <a:endParaRPr lang="en-US"/>
          </a:p>
        </p:txBody>
      </p:sp>
    </p:spTree>
    <p:extLst>
      <p:ext uri="{BB962C8B-B14F-4D97-AF65-F5344CB8AC3E}">
        <p14:creationId xmlns:p14="http://schemas.microsoft.com/office/powerpoint/2010/main" val="1236450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accent1">
                    <a:lumMod val="7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AD3AC1C5-E598-42AE-B709-D0C07CCA840F}" type="datetime1">
              <a:rPr lang="en-US" smtClean="0">
                <a:solidFill>
                  <a:prstClr val="black">
                    <a:tint val="75000"/>
                  </a:prstClr>
                </a:solidFill>
                <a:latin typeface="Calibri"/>
              </a:rPr>
              <a:pPr/>
              <a:t>2/23/2016</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243A02-4EF0-4266-B524-22859FACE49D}"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grpSp>
        <p:nvGrpSpPr>
          <p:cNvPr id="13" name="Group 12"/>
          <p:cNvGrpSpPr/>
          <p:nvPr userDrawn="1"/>
        </p:nvGrpSpPr>
        <p:grpSpPr>
          <a:xfrm>
            <a:off x="0" y="6650045"/>
            <a:ext cx="9144000" cy="115720"/>
            <a:chOff x="0" y="6679434"/>
            <a:chExt cx="9144000" cy="115720"/>
          </a:xfrm>
        </p:grpSpPr>
        <p:sp>
          <p:nvSpPr>
            <p:cNvPr id="11" name="Rectangle 10"/>
            <p:cNvSpPr/>
            <p:nvPr/>
          </p:nvSpPr>
          <p:spPr>
            <a:xfrm>
              <a:off x="0" y="6679434"/>
              <a:ext cx="4267200" cy="1157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dirty="0">
                <a:solidFill>
                  <a:prstClr val="white"/>
                </a:solidFill>
              </a:endParaRPr>
            </a:p>
          </p:txBody>
        </p:sp>
        <p:sp>
          <p:nvSpPr>
            <p:cNvPr id="9" name="Rectangle 8"/>
            <p:cNvSpPr/>
            <p:nvPr/>
          </p:nvSpPr>
          <p:spPr>
            <a:xfrm>
              <a:off x="4876800" y="6679434"/>
              <a:ext cx="4267200" cy="1157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dirty="0">
                <a:solidFill>
                  <a:prstClr val="white"/>
                </a:solidFill>
              </a:endParaRPr>
            </a:p>
          </p:txBody>
        </p:sp>
      </p:grpSp>
      <p:pic>
        <p:nvPicPr>
          <p:cNvPr id="2050" name="Picture 2" descr="S:\NAL\DOCS\USDA Logos\usda300small.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6369" y="6304382"/>
            <a:ext cx="611263" cy="421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63014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600202"/>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600202"/>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2"/>
            <a:ext cx="2133600" cy="365125"/>
          </a:xfrm>
          <a:prstGeom prst="rect">
            <a:avLst/>
          </a:prstGeo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610600" y="0"/>
            <a:ext cx="533400" cy="476250"/>
          </a:xfrm>
          <a:prstGeom prst="rect">
            <a:avLst/>
          </a:prstGeom>
        </p:spPr>
        <p:txBody>
          <a:bodyPr/>
          <a:lstStyle>
            <a:lvl1pPr>
              <a:defRPr/>
            </a:lvl1pPr>
          </a:lstStyle>
          <a:p>
            <a:pPr>
              <a:defRPr/>
            </a:pPr>
            <a:fld id="{94AEDE84-6F29-493A-9498-89B849E596A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9738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600202"/>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600202"/>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2"/>
            <a:ext cx="2133600" cy="365125"/>
          </a:xfrm>
          <a:prstGeom prst="rect">
            <a:avLst/>
          </a:prstGeo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610600" y="0"/>
            <a:ext cx="533400" cy="476250"/>
          </a:xfrm>
          <a:prstGeom prst="rect">
            <a:avLst/>
          </a:prstGeom>
        </p:spPr>
        <p:txBody>
          <a:bodyPr/>
          <a:lstStyle>
            <a:lvl1pPr>
              <a:defRPr/>
            </a:lvl1pPr>
          </a:lstStyle>
          <a:p>
            <a:pPr>
              <a:defRPr/>
            </a:pPr>
            <a:fld id="{94AEDE84-6F29-493A-9498-89B849E596A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42688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F58BD3FA-B274-4703-AEC7-913BADA65BAC}" type="slidenum">
              <a:rPr lang="en-US"/>
              <a:pPr/>
              <a:t>‹#›</a:t>
            </a:fld>
            <a:endParaRPr lang="en-US" dirty="0"/>
          </a:p>
        </p:txBody>
      </p:sp>
    </p:spTree>
    <p:extLst>
      <p:ext uri="{BB962C8B-B14F-4D97-AF65-F5344CB8AC3E}">
        <p14:creationId xmlns:p14="http://schemas.microsoft.com/office/powerpoint/2010/main" val="3573043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3AE401-3739-4086-AB0C-A8D7E1D8401B}" type="datetimeFigureOut">
              <a:rPr lang="en-US" smtClean="0"/>
              <a:pPr/>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FA4C5-E297-48A4-AB95-7F4FD063A8B0}" type="slidenum">
              <a:rPr lang="en-US" smtClean="0"/>
              <a:pPr/>
              <a:t>‹#›</a:t>
            </a:fld>
            <a:endParaRPr lang="en-US"/>
          </a:p>
        </p:txBody>
      </p:sp>
    </p:spTree>
    <p:extLst>
      <p:ext uri="{BB962C8B-B14F-4D97-AF65-F5344CB8AC3E}">
        <p14:creationId xmlns:p14="http://schemas.microsoft.com/office/powerpoint/2010/main" val="97688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3AE401-3739-4086-AB0C-A8D7E1D8401B}" type="datetimeFigureOut">
              <a:rPr lang="en-US" smtClean="0"/>
              <a:pPr/>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FA4C5-E297-48A4-AB95-7F4FD063A8B0}" type="slidenum">
              <a:rPr lang="en-US" smtClean="0"/>
              <a:pPr/>
              <a:t>‹#›</a:t>
            </a:fld>
            <a:endParaRPr lang="en-US"/>
          </a:p>
        </p:txBody>
      </p:sp>
    </p:spTree>
    <p:extLst>
      <p:ext uri="{BB962C8B-B14F-4D97-AF65-F5344CB8AC3E}">
        <p14:creationId xmlns:p14="http://schemas.microsoft.com/office/powerpoint/2010/main" val="339244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3AE401-3739-4086-AB0C-A8D7E1D8401B}" type="datetimeFigureOut">
              <a:rPr lang="en-US" smtClean="0"/>
              <a:pPr/>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FA4C5-E297-48A4-AB95-7F4FD063A8B0}" type="slidenum">
              <a:rPr lang="en-US" smtClean="0"/>
              <a:pPr/>
              <a:t>‹#›</a:t>
            </a:fld>
            <a:endParaRPr lang="en-US"/>
          </a:p>
        </p:txBody>
      </p:sp>
    </p:spTree>
    <p:extLst>
      <p:ext uri="{BB962C8B-B14F-4D97-AF65-F5344CB8AC3E}">
        <p14:creationId xmlns:p14="http://schemas.microsoft.com/office/powerpoint/2010/main" val="1770244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3AE401-3739-4086-AB0C-A8D7E1D8401B}" type="datetimeFigureOut">
              <a:rPr lang="en-US" smtClean="0"/>
              <a:pPr/>
              <a:t>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2FA4C5-E297-48A4-AB95-7F4FD063A8B0}" type="slidenum">
              <a:rPr lang="en-US" smtClean="0"/>
              <a:pPr/>
              <a:t>‹#›</a:t>
            </a:fld>
            <a:endParaRPr lang="en-US"/>
          </a:p>
        </p:txBody>
      </p:sp>
    </p:spTree>
    <p:extLst>
      <p:ext uri="{BB962C8B-B14F-4D97-AF65-F5344CB8AC3E}">
        <p14:creationId xmlns:p14="http://schemas.microsoft.com/office/powerpoint/2010/main" val="312131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3AE401-3739-4086-AB0C-A8D7E1D8401B}" type="datetimeFigureOut">
              <a:rPr lang="en-US" smtClean="0"/>
              <a:pPr/>
              <a:t>2/23/2016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2FA4C5-E297-48A4-AB95-7F4FD063A8B0}" type="slidenum">
              <a:rPr lang="en-US" smtClean="0"/>
              <a:pPr/>
              <a:t>‹#›</a:t>
            </a:fld>
            <a:endParaRPr lang="en-US"/>
          </a:p>
        </p:txBody>
      </p:sp>
    </p:spTree>
    <p:extLst>
      <p:ext uri="{BB962C8B-B14F-4D97-AF65-F5344CB8AC3E}">
        <p14:creationId xmlns:p14="http://schemas.microsoft.com/office/powerpoint/2010/main" val="148373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3AE401-3739-4086-AB0C-A8D7E1D8401B}" type="datetimeFigureOut">
              <a:rPr lang="en-US" smtClean="0"/>
              <a:pPr/>
              <a:t>2/23/2016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FA4C5-E297-48A4-AB95-7F4FD063A8B0}" type="slidenum">
              <a:rPr lang="en-US" smtClean="0"/>
              <a:pPr/>
              <a:t>‹#›</a:t>
            </a:fld>
            <a:endParaRPr lang="en-US"/>
          </a:p>
        </p:txBody>
      </p:sp>
    </p:spTree>
    <p:extLst>
      <p:ext uri="{BB962C8B-B14F-4D97-AF65-F5344CB8AC3E}">
        <p14:creationId xmlns:p14="http://schemas.microsoft.com/office/powerpoint/2010/main" val="30329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AE401-3739-4086-AB0C-A8D7E1D8401B}" type="datetimeFigureOut">
              <a:rPr lang="en-US" smtClean="0"/>
              <a:pPr/>
              <a:t>2/23/2016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2FA4C5-E297-48A4-AB95-7F4FD063A8B0}" type="slidenum">
              <a:rPr lang="en-US" smtClean="0"/>
              <a:pPr/>
              <a:t>‹#›</a:t>
            </a:fld>
            <a:endParaRPr lang="en-US"/>
          </a:p>
        </p:txBody>
      </p:sp>
    </p:spTree>
    <p:extLst>
      <p:ext uri="{BB962C8B-B14F-4D97-AF65-F5344CB8AC3E}">
        <p14:creationId xmlns:p14="http://schemas.microsoft.com/office/powerpoint/2010/main" val="3230473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theme" Target="../theme/theme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0.jpeg"/><Relationship Id="rId3" Type="http://schemas.openxmlformats.org/officeDocument/2006/relationships/theme" Target="../theme/theme2.xml"/><Relationship Id="rId7" Type="http://schemas.openxmlformats.org/officeDocument/2006/relationships/image" Target="../media/image13.jpeg"/><Relationship Id="rId12" Type="http://schemas.openxmlformats.org/officeDocument/2006/relationships/image" Target="../media/image9.jpeg"/><Relationship Id="rId17" Type="http://schemas.openxmlformats.org/officeDocument/2006/relationships/image" Target="../media/image20.jpeg"/><Relationship Id="rId2" Type="http://schemas.openxmlformats.org/officeDocument/2006/relationships/slideLayout" Target="../slideLayouts/slideLayout2.xml"/><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jpeg"/><Relationship Id="rId5" Type="http://schemas.openxmlformats.org/officeDocument/2006/relationships/image" Target="../media/image2.png"/><Relationship Id="rId15" Type="http://schemas.openxmlformats.org/officeDocument/2006/relationships/image" Target="../media/image18.jpeg"/><Relationship Id="rId10" Type="http://schemas.openxmlformats.org/officeDocument/2006/relationships/image" Target="../media/image16.jpeg"/><Relationship Id="rId4" Type="http://schemas.openxmlformats.org/officeDocument/2006/relationships/image" Target="../media/image12.jpeg"/><Relationship Id="rId9" Type="http://schemas.openxmlformats.org/officeDocument/2006/relationships/image" Target="../media/image15.jpeg"/><Relationship Id="rId14" Type="http://schemas.openxmlformats.org/officeDocument/2006/relationships/image" Target="../media/image17.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6" name="Rectangle 12"/>
          <p:cNvSpPr>
            <a:spLocks noChangeArrowheads="1"/>
          </p:cNvSpPr>
          <p:nvPr/>
        </p:nvSpPr>
        <p:spPr bwMode="auto">
          <a:xfrm>
            <a:off x="0" y="1143000"/>
            <a:ext cx="9144000" cy="76200"/>
          </a:xfrm>
          <a:prstGeom prst="rect">
            <a:avLst/>
          </a:prstGeom>
          <a:solidFill>
            <a:srgbClr val="054D2A"/>
          </a:solidFill>
          <a:ln w="9525">
            <a:noFill/>
            <a:miter lim="800000"/>
            <a:headEnd/>
            <a:tailEnd/>
          </a:ln>
        </p:spPr>
        <p:txBody>
          <a:bodyPr wrap="none" anchor="ctr"/>
          <a:lstStyle/>
          <a:p>
            <a:pPr algn="l" fontAlgn="auto">
              <a:spcBef>
                <a:spcPts val="0"/>
              </a:spcBef>
              <a:spcAft>
                <a:spcPts val="0"/>
              </a:spcAft>
              <a:defRPr/>
            </a:pPr>
            <a:endParaRPr lang="en-US" dirty="0">
              <a:solidFill>
                <a:srgbClr val="000000"/>
              </a:solidFill>
              <a:latin typeface="Arial" charset="0"/>
            </a:endParaRPr>
          </a:p>
        </p:txBody>
      </p:sp>
      <p:pic>
        <p:nvPicPr>
          <p:cNvPr id="19" name="Picture 18" descr="W:\CPP\Misc CPP Meetings\Grape NGWI meetings\Grape NGWI Meeting 2010\Participant Documents\Images\USDA\d361-25.jpg"/>
          <p:cNvPicPr/>
          <p:nvPr/>
        </p:nvPicPr>
        <p:blipFill>
          <a:blip r:embed="rId2" cstate="screen"/>
          <a:srcRect/>
          <a:stretch>
            <a:fillRect/>
          </a:stretch>
        </p:blipFill>
        <p:spPr bwMode="auto">
          <a:xfrm>
            <a:off x="0" y="0"/>
            <a:ext cx="1524000" cy="990600"/>
          </a:xfrm>
          <a:prstGeom prst="rect">
            <a:avLst/>
          </a:prstGeom>
          <a:noFill/>
          <a:ln w="6350">
            <a:solidFill>
              <a:schemeClr val="tx1"/>
            </a:solidFill>
            <a:miter lim="800000"/>
            <a:headEnd/>
            <a:tailEnd/>
          </a:ln>
          <a:effectLst>
            <a:outerShdw blurRad="50800" dist="63500" dir="2700000" algn="tl" rotWithShape="0">
              <a:prstClr val="black">
                <a:alpha val="50000"/>
              </a:prstClr>
            </a:outerShdw>
          </a:effectLst>
        </p:spPr>
      </p:pic>
      <p:pic>
        <p:nvPicPr>
          <p:cNvPr id="1034" name="Picture 10" descr="USDALOGO(color)"/>
          <p:cNvPicPr>
            <a:picLocks noChangeAspect="1" noChangeArrowheads="1"/>
          </p:cNvPicPr>
          <p:nvPr/>
        </p:nvPicPr>
        <p:blipFill>
          <a:blip r:embed="rId3" cstate="screen"/>
          <a:srcRect/>
          <a:stretch>
            <a:fillRect/>
          </a:stretch>
        </p:blipFill>
        <p:spPr bwMode="auto">
          <a:xfrm>
            <a:off x="0" y="6181725"/>
            <a:ext cx="990600" cy="676275"/>
          </a:xfrm>
          <a:prstGeom prst="rect">
            <a:avLst/>
          </a:prstGeom>
          <a:noFill/>
          <a:effectLst/>
        </p:spPr>
      </p:pic>
      <p:pic>
        <p:nvPicPr>
          <p:cNvPr id="22" name="Picture 21" descr="cacao frosty pod.jpg"/>
          <p:cNvPicPr>
            <a:picLocks noChangeAspect="1"/>
          </p:cNvPicPr>
          <p:nvPr userDrawn="1"/>
        </p:nvPicPr>
        <p:blipFill>
          <a:blip r:embed="rId4" cstate="screen"/>
          <a:stretch>
            <a:fillRect/>
          </a:stretch>
        </p:blipFill>
        <p:spPr>
          <a:xfrm>
            <a:off x="8077200" y="6057900"/>
            <a:ext cx="1066800" cy="800100"/>
          </a:xfrm>
          <a:prstGeom prst="rect">
            <a:avLst/>
          </a:prstGeom>
        </p:spPr>
      </p:pic>
      <p:pic>
        <p:nvPicPr>
          <p:cNvPr id="23" name="Picture 22" descr="colorado potato beetle.jpg"/>
          <p:cNvPicPr>
            <a:picLocks noChangeAspect="1"/>
          </p:cNvPicPr>
          <p:nvPr userDrawn="1"/>
        </p:nvPicPr>
        <p:blipFill>
          <a:blip r:embed="rId5" cstate="screen"/>
          <a:stretch>
            <a:fillRect/>
          </a:stretch>
        </p:blipFill>
        <p:spPr>
          <a:xfrm>
            <a:off x="990600" y="6096000"/>
            <a:ext cx="1084881" cy="762000"/>
          </a:xfrm>
          <a:prstGeom prst="rect">
            <a:avLst/>
          </a:prstGeom>
        </p:spPr>
      </p:pic>
      <p:pic>
        <p:nvPicPr>
          <p:cNvPr id="30" name="Picture 29" descr="nutrition analysis.jpg"/>
          <p:cNvPicPr>
            <a:picLocks noChangeAspect="1"/>
          </p:cNvPicPr>
          <p:nvPr userDrawn="1"/>
        </p:nvPicPr>
        <p:blipFill>
          <a:blip r:embed="rId6" cstate="screen"/>
          <a:stretch>
            <a:fillRect/>
          </a:stretch>
        </p:blipFill>
        <p:spPr>
          <a:xfrm>
            <a:off x="1828800" y="6096000"/>
            <a:ext cx="1159933" cy="762000"/>
          </a:xfrm>
          <a:prstGeom prst="rect">
            <a:avLst/>
          </a:prstGeom>
        </p:spPr>
      </p:pic>
      <p:pic>
        <p:nvPicPr>
          <p:cNvPr id="35" name="Picture 34" descr="tom in flower field.jpg"/>
          <p:cNvPicPr>
            <a:picLocks noChangeAspect="1"/>
          </p:cNvPicPr>
          <p:nvPr userDrawn="1"/>
        </p:nvPicPr>
        <p:blipFill>
          <a:blip r:embed="rId7" cstate="screen"/>
          <a:stretch>
            <a:fillRect/>
          </a:stretch>
        </p:blipFill>
        <p:spPr>
          <a:xfrm>
            <a:off x="7467600" y="0"/>
            <a:ext cx="1676400" cy="1103320"/>
          </a:xfrm>
          <a:prstGeom prst="rect">
            <a:avLst/>
          </a:prstGeom>
        </p:spPr>
      </p:pic>
      <p:sp>
        <p:nvSpPr>
          <p:cNvPr id="1033" name="Rectangle 9"/>
          <p:cNvSpPr>
            <a:spLocks noChangeArrowheads="1"/>
          </p:cNvSpPr>
          <p:nvPr/>
        </p:nvSpPr>
        <p:spPr bwMode="auto">
          <a:xfrm>
            <a:off x="0" y="990600"/>
            <a:ext cx="9144000" cy="152400"/>
          </a:xfrm>
          <a:prstGeom prst="rect">
            <a:avLst/>
          </a:prstGeom>
          <a:solidFill>
            <a:srgbClr val="17407E"/>
          </a:solidFill>
          <a:ln w="9525">
            <a:noFill/>
            <a:miter lim="800000"/>
            <a:headEnd/>
            <a:tailEnd/>
          </a:ln>
        </p:spPr>
        <p:txBody>
          <a:bodyPr wrap="none" anchor="ctr"/>
          <a:lstStyle/>
          <a:p>
            <a:pPr algn="l" fontAlgn="auto">
              <a:spcBef>
                <a:spcPts val="0"/>
              </a:spcBef>
              <a:spcAft>
                <a:spcPts val="0"/>
              </a:spcAft>
              <a:defRPr/>
            </a:pPr>
            <a:endParaRPr lang="en-US" dirty="0">
              <a:solidFill>
                <a:srgbClr val="000000"/>
              </a:solidFill>
              <a:latin typeface="Arial" charset="0"/>
            </a:endParaRPr>
          </a:p>
        </p:txBody>
      </p:sp>
      <p:pic>
        <p:nvPicPr>
          <p:cNvPr id="37" name="Picture 36" descr="chemical extraction.jpg"/>
          <p:cNvPicPr>
            <a:picLocks noChangeAspect="1"/>
          </p:cNvPicPr>
          <p:nvPr userDrawn="1"/>
        </p:nvPicPr>
        <p:blipFill>
          <a:blip r:embed="rId8" cstate="screen"/>
          <a:stretch>
            <a:fillRect/>
          </a:stretch>
        </p:blipFill>
        <p:spPr>
          <a:xfrm>
            <a:off x="3810000" y="6045200"/>
            <a:ext cx="1219200" cy="812800"/>
          </a:xfrm>
          <a:prstGeom prst="rect">
            <a:avLst/>
          </a:prstGeom>
        </p:spPr>
      </p:pic>
      <p:pic>
        <p:nvPicPr>
          <p:cNvPr id="38" name="Picture 37" descr="cow.jpg"/>
          <p:cNvPicPr>
            <a:picLocks noChangeAspect="1"/>
          </p:cNvPicPr>
          <p:nvPr userDrawn="1"/>
        </p:nvPicPr>
        <p:blipFill>
          <a:blip r:embed="rId9" cstate="screen"/>
          <a:stretch>
            <a:fillRect/>
          </a:stretch>
        </p:blipFill>
        <p:spPr>
          <a:xfrm>
            <a:off x="2819400" y="6087534"/>
            <a:ext cx="990600" cy="770466"/>
          </a:xfrm>
          <a:prstGeom prst="rect">
            <a:avLst/>
          </a:prstGeom>
        </p:spPr>
      </p:pic>
      <p:pic>
        <p:nvPicPr>
          <p:cNvPr id="39" name="Picture 38" descr="stream flow.jpg"/>
          <p:cNvPicPr>
            <a:picLocks noChangeAspect="1"/>
          </p:cNvPicPr>
          <p:nvPr userDrawn="1"/>
        </p:nvPicPr>
        <p:blipFill>
          <a:blip r:embed="rId10" cstate="screen"/>
          <a:stretch>
            <a:fillRect/>
          </a:stretch>
        </p:blipFill>
        <p:spPr>
          <a:xfrm>
            <a:off x="6858000" y="6045200"/>
            <a:ext cx="1219200" cy="812800"/>
          </a:xfrm>
          <a:prstGeom prst="rect">
            <a:avLst/>
          </a:prstGeom>
        </p:spPr>
      </p:pic>
      <p:pic>
        <p:nvPicPr>
          <p:cNvPr id="40" name="Picture 39" descr="wheat elevated co2.jpg"/>
          <p:cNvPicPr>
            <a:picLocks noChangeAspect="1"/>
          </p:cNvPicPr>
          <p:nvPr userDrawn="1"/>
        </p:nvPicPr>
        <p:blipFill>
          <a:blip r:embed="rId11" cstate="screen"/>
          <a:stretch>
            <a:fillRect/>
          </a:stretch>
        </p:blipFill>
        <p:spPr>
          <a:xfrm>
            <a:off x="4800600" y="6096000"/>
            <a:ext cx="1143000" cy="762000"/>
          </a:xfrm>
          <a:prstGeom prst="rect">
            <a:avLst/>
          </a:prstGeom>
        </p:spPr>
      </p:pic>
      <p:pic>
        <p:nvPicPr>
          <p:cNvPr id="36" name="Picture 35" descr="catfish.jpg"/>
          <p:cNvPicPr>
            <a:picLocks noChangeAspect="1"/>
          </p:cNvPicPr>
          <p:nvPr userDrawn="1"/>
        </p:nvPicPr>
        <p:blipFill>
          <a:blip r:embed="rId12" cstate="screen"/>
          <a:stretch>
            <a:fillRect/>
          </a:stretch>
        </p:blipFill>
        <p:spPr>
          <a:xfrm>
            <a:off x="5638800" y="6054876"/>
            <a:ext cx="1219200" cy="803124"/>
          </a:xfrm>
          <a:prstGeom prst="rect">
            <a:avLst/>
          </a:prstGeom>
        </p:spPr>
      </p:pic>
      <p:sp>
        <p:nvSpPr>
          <p:cNvPr id="1046" name="Rectangle 22"/>
          <p:cNvSpPr>
            <a:spLocks noChangeArrowheads="1"/>
          </p:cNvSpPr>
          <p:nvPr/>
        </p:nvSpPr>
        <p:spPr bwMode="auto">
          <a:xfrm>
            <a:off x="0" y="6019800"/>
            <a:ext cx="9144000" cy="76200"/>
          </a:xfrm>
          <a:prstGeom prst="rect">
            <a:avLst/>
          </a:prstGeom>
          <a:solidFill>
            <a:srgbClr val="0C0A7E"/>
          </a:solidFill>
          <a:ln w="9525">
            <a:noFill/>
            <a:miter lim="800000"/>
            <a:headEnd/>
            <a:tailEnd/>
          </a:ln>
        </p:spPr>
        <p:txBody>
          <a:bodyPr wrap="none" anchor="ctr"/>
          <a:lstStyle/>
          <a:p>
            <a:pPr algn="l" fontAlgn="auto">
              <a:spcBef>
                <a:spcPts val="0"/>
              </a:spcBef>
              <a:spcAft>
                <a:spcPts val="0"/>
              </a:spcAft>
              <a:defRPr/>
            </a:pPr>
            <a:endParaRPr lang="en-US" dirty="0">
              <a:solidFill>
                <a:srgbClr val="000000"/>
              </a:solidFill>
              <a:latin typeface="Arial" charset="0"/>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mj-lt"/>
          <a:ea typeface="MS PGothic" pitchFamily="34" charset="-128"/>
          <a:cs typeface="+mj-cs"/>
        </a:defRPr>
      </a:lvl1pPr>
      <a:lvl2pPr algn="ctr" rtl="0" eaLnBrk="1" fontAlgn="base" hangingPunct="1">
        <a:spcBef>
          <a:spcPct val="0"/>
        </a:spcBef>
        <a:spcAft>
          <a:spcPct val="0"/>
        </a:spcAft>
        <a:defRPr sz="4400">
          <a:solidFill>
            <a:schemeClr val="tx2"/>
          </a:solidFill>
          <a:latin typeface="Arial" charset="0"/>
          <a:ea typeface="MS PGothic" pitchFamily="34" charset="-128"/>
        </a:defRPr>
      </a:lvl2pPr>
      <a:lvl3pPr algn="ctr" rtl="0" eaLnBrk="1" fontAlgn="base" hangingPunct="1">
        <a:spcBef>
          <a:spcPct val="0"/>
        </a:spcBef>
        <a:spcAft>
          <a:spcPct val="0"/>
        </a:spcAft>
        <a:defRPr sz="4400">
          <a:solidFill>
            <a:schemeClr val="tx2"/>
          </a:solidFill>
          <a:latin typeface="Arial" charset="0"/>
          <a:ea typeface="MS PGothic" pitchFamily="34" charset="-128"/>
        </a:defRPr>
      </a:lvl3pPr>
      <a:lvl4pPr algn="ctr" rtl="0" eaLnBrk="1" fontAlgn="base" hangingPunct="1">
        <a:spcBef>
          <a:spcPct val="0"/>
        </a:spcBef>
        <a:spcAft>
          <a:spcPct val="0"/>
        </a:spcAft>
        <a:defRPr sz="4400">
          <a:solidFill>
            <a:schemeClr val="tx2"/>
          </a:solidFill>
          <a:latin typeface="Arial" charset="0"/>
          <a:ea typeface="MS PGothic" pitchFamily="34" charset="-128"/>
        </a:defRPr>
      </a:lvl4pPr>
      <a:lvl5pPr algn="ctr" rtl="0" eaLnBrk="1" fontAlgn="base" hangingPunct="1">
        <a:spcBef>
          <a:spcPct val="0"/>
        </a:spcBef>
        <a:spcAft>
          <a:spcPct val="0"/>
        </a:spcAft>
        <a:defRPr sz="4400">
          <a:solidFill>
            <a:schemeClr val="tx2"/>
          </a:solidFill>
          <a:latin typeface="Arial" charset="0"/>
          <a:ea typeface="MS PGothic" pitchFamily="3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48"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48"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48"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48"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1" fontAlgn="base" hangingPunct="1">
        <a:spcBef>
          <a:spcPct val="20000"/>
        </a:spcBef>
        <a:spcAft>
          <a:spcPct val="0"/>
        </a:spcAft>
        <a:buChar char="–"/>
        <a:defRPr sz="2800">
          <a:solidFill>
            <a:schemeClr val="tx1"/>
          </a:solidFill>
          <a:latin typeface="+mn-lt"/>
          <a:ea typeface="MS PGothic" pitchFamily="34" charset="-128"/>
        </a:defRPr>
      </a:lvl2pPr>
      <a:lvl3pPr marL="1143000" indent="-228600" algn="l" rtl="0" eaLnBrk="1" fontAlgn="base" hangingPunct="1">
        <a:spcBef>
          <a:spcPct val="20000"/>
        </a:spcBef>
        <a:spcAft>
          <a:spcPct val="0"/>
        </a:spcAft>
        <a:buChar char="•"/>
        <a:defRPr sz="2400">
          <a:solidFill>
            <a:schemeClr val="tx1"/>
          </a:solidFill>
          <a:latin typeface="+mn-lt"/>
          <a:ea typeface="MS PGothic" pitchFamily="34" charset="-128"/>
        </a:defRPr>
      </a:lvl3pPr>
      <a:lvl4pPr marL="1600200" indent="-228600" algn="l" rtl="0" eaLnBrk="1" fontAlgn="base" hangingPunct="1">
        <a:spcBef>
          <a:spcPct val="20000"/>
        </a:spcBef>
        <a:spcAft>
          <a:spcPct val="0"/>
        </a:spcAft>
        <a:buChar char="–"/>
        <a:defRPr sz="2000">
          <a:solidFill>
            <a:schemeClr val="tx1"/>
          </a:solidFill>
          <a:latin typeface="+mn-lt"/>
          <a:ea typeface="MS PGothic" pitchFamily="34" charset="-128"/>
        </a:defRPr>
      </a:lvl4pPr>
      <a:lvl5pPr marL="2057400" indent="-228600" algn="l" rtl="0" eaLnBrk="1" fontAlgn="base" hangingPunct="1">
        <a:spcBef>
          <a:spcPct val="20000"/>
        </a:spcBef>
        <a:spcAft>
          <a:spcPct val="0"/>
        </a:spcAft>
        <a:buChar char="»"/>
        <a:defRPr sz="20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6" name="Rectangle 12"/>
          <p:cNvSpPr>
            <a:spLocks noChangeArrowheads="1"/>
          </p:cNvSpPr>
          <p:nvPr/>
        </p:nvSpPr>
        <p:spPr bwMode="auto">
          <a:xfrm>
            <a:off x="0" y="1143000"/>
            <a:ext cx="9144000" cy="76200"/>
          </a:xfrm>
          <a:prstGeom prst="rect">
            <a:avLst/>
          </a:prstGeom>
          <a:solidFill>
            <a:srgbClr val="054D2A"/>
          </a:solidFill>
          <a:ln w="9525">
            <a:noFill/>
            <a:miter lim="800000"/>
            <a:headEnd/>
            <a:tailEnd/>
          </a:ln>
        </p:spPr>
        <p:txBody>
          <a:bodyPr wrap="none" anchor="ctr"/>
          <a:lstStyle/>
          <a:p>
            <a:pPr algn="l" fontAlgn="auto">
              <a:spcBef>
                <a:spcPts val="0"/>
              </a:spcBef>
              <a:spcAft>
                <a:spcPts val="0"/>
              </a:spcAft>
              <a:defRPr/>
            </a:pPr>
            <a:endParaRPr lang="en-US" dirty="0">
              <a:solidFill>
                <a:srgbClr val="000000"/>
              </a:solidFill>
              <a:latin typeface="Arial" charset="0"/>
            </a:endParaRPr>
          </a:p>
        </p:txBody>
      </p:sp>
      <p:pic>
        <p:nvPicPr>
          <p:cNvPr id="19" name="Picture 18" descr="W:\CPP\Misc CPP Meetings\Grape NGWI meetings\Grape NGWI Meeting 2010\Participant Documents\Images\USDA\d361-25.jpg"/>
          <p:cNvPicPr/>
          <p:nvPr userDrawn="1"/>
        </p:nvPicPr>
        <p:blipFill>
          <a:blip r:embed="rId4" cstate="screen"/>
          <a:srcRect/>
          <a:stretch>
            <a:fillRect/>
          </a:stretch>
        </p:blipFill>
        <p:spPr bwMode="auto">
          <a:xfrm>
            <a:off x="7924800" y="6054876"/>
            <a:ext cx="1219200" cy="778162"/>
          </a:xfrm>
          <a:prstGeom prst="rect">
            <a:avLst/>
          </a:prstGeom>
          <a:noFill/>
          <a:ln w="6350">
            <a:solidFill>
              <a:schemeClr val="tx1"/>
            </a:solidFill>
            <a:miter lim="800000"/>
            <a:headEnd/>
            <a:tailEnd/>
          </a:ln>
          <a:effectLst>
            <a:outerShdw blurRad="50800" dist="63500" dir="2700000" algn="tl" rotWithShape="0">
              <a:prstClr val="black">
                <a:alpha val="50000"/>
              </a:prstClr>
            </a:outerShdw>
          </a:effectLst>
        </p:spPr>
      </p:pic>
      <p:pic>
        <p:nvPicPr>
          <p:cNvPr id="1034" name="Picture 10" descr="USDALOGO(color)"/>
          <p:cNvPicPr>
            <a:picLocks noChangeAspect="1" noChangeArrowheads="1"/>
          </p:cNvPicPr>
          <p:nvPr/>
        </p:nvPicPr>
        <p:blipFill>
          <a:blip r:embed="rId5" cstate="screen"/>
          <a:srcRect/>
          <a:stretch>
            <a:fillRect/>
          </a:stretch>
        </p:blipFill>
        <p:spPr bwMode="auto">
          <a:xfrm>
            <a:off x="0" y="6181725"/>
            <a:ext cx="990600" cy="676275"/>
          </a:xfrm>
          <a:prstGeom prst="rect">
            <a:avLst/>
          </a:prstGeom>
          <a:noFill/>
          <a:effectLst/>
        </p:spPr>
      </p:pic>
      <p:pic>
        <p:nvPicPr>
          <p:cNvPr id="23" name="Picture 22" descr="colorado potato beetle.jpg"/>
          <p:cNvPicPr>
            <a:picLocks noChangeAspect="1"/>
          </p:cNvPicPr>
          <p:nvPr userDrawn="1"/>
        </p:nvPicPr>
        <p:blipFill>
          <a:blip r:embed="rId6" cstate="screen"/>
          <a:stretch>
            <a:fillRect/>
          </a:stretch>
        </p:blipFill>
        <p:spPr>
          <a:xfrm>
            <a:off x="1124919" y="6096000"/>
            <a:ext cx="1084881" cy="762000"/>
          </a:xfrm>
          <a:prstGeom prst="rect">
            <a:avLst/>
          </a:prstGeom>
        </p:spPr>
      </p:pic>
      <p:pic>
        <p:nvPicPr>
          <p:cNvPr id="24" name="Picture 23" descr="cotton.jpg"/>
          <p:cNvPicPr>
            <a:picLocks noChangeAspect="1"/>
          </p:cNvPicPr>
          <p:nvPr userDrawn="1"/>
        </p:nvPicPr>
        <p:blipFill>
          <a:blip r:embed="rId7" cstate="screen"/>
          <a:stretch>
            <a:fillRect/>
          </a:stretch>
        </p:blipFill>
        <p:spPr>
          <a:xfrm>
            <a:off x="2819400" y="0"/>
            <a:ext cx="1494201" cy="990600"/>
          </a:xfrm>
          <a:prstGeom prst="rect">
            <a:avLst/>
          </a:prstGeom>
        </p:spPr>
      </p:pic>
      <p:pic>
        <p:nvPicPr>
          <p:cNvPr id="29" name="Picture 28" descr="grower researcher wheat field.jpg"/>
          <p:cNvPicPr>
            <a:picLocks noChangeAspect="1"/>
          </p:cNvPicPr>
          <p:nvPr userDrawn="1"/>
        </p:nvPicPr>
        <p:blipFill>
          <a:blip r:embed="rId8" cstate="screen"/>
          <a:stretch>
            <a:fillRect/>
          </a:stretch>
        </p:blipFill>
        <p:spPr>
          <a:xfrm>
            <a:off x="5679941" y="6060846"/>
            <a:ext cx="1178059" cy="797153"/>
          </a:xfrm>
          <a:prstGeom prst="rect">
            <a:avLst/>
          </a:prstGeom>
        </p:spPr>
      </p:pic>
      <p:pic>
        <p:nvPicPr>
          <p:cNvPr id="31" name="Picture 30" descr="peach.jpg"/>
          <p:cNvPicPr>
            <a:picLocks noChangeAspect="1"/>
          </p:cNvPicPr>
          <p:nvPr userDrawn="1"/>
        </p:nvPicPr>
        <p:blipFill>
          <a:blip r:embed="rId9" cstate="screen"/>
          <a:stretch>
            <a:fillRect/>
          </a:stretch>
        </p:blipFill>
        <p:spPr>
          <a:xfrm>
            <a:off x="1363717" y="0"/>
            <a:ext cx="1566412" cy="1112650"/>
          </a:xfrm>
          <a:prstGeom prst="rect">
            <a:avLst/>
          </a:prstGeom>
        </p:spPr>
      </p:pic>
      <p:pic>
        <p:nvPicPr>
          <p:cNvPr id="33" name="Picture 32" descr="pecans.jpg"/>
          <p:cNvPicPr>
            <a:picLocks noChangeAspect="1"/>
          </p:cNvPicPr>
          <p:nvPr userDrawn="1"/>
        </p:nvPicPr>
        <p:blipFill>
          <a:blip r:embed="rId10" cstate="screen"/>
          <a:stretch>
            <a:fillRect/>
          </a:stretch>
        </p:blipFill>
        <p:spPr>
          <a:xfrm>
            <a:off x="7620000" y="-15724"/>
            <a:ext cx="1524000" cy="1022048"/>
          </a:xfrm>
          <a:prstGeom prst="rect">
            <a:avLst/>
          </a:prstGeom>
        </p:spPr>
      </p:pic>
      <p:pic>
        <p:nvPicPr>
          <p:cNvPr id="38" name="Picture 37" descr="cow.jpg"/>
          <p:cNvPicPr>
            <a:picLocks noChangeAspect="1"/>
          </p:cNvPicPr>
          <p:nvPr userDrawn="1"/>
        </p:nvPicPr>
        <p:blipFill>
          <a:blip r:embed="rId11" cstate="screen"/>
          <a:stretch>
            <a:fillRect/>
          </a:stretch>
        </p:blipFill>
        <p:spPr>
          <a:xfrm>
            <a:off x="3581400" y="6087534"/>
            <a:ext cx="990600" cy="770466"/>
          </a:xfrm>
          <a:prstGeom prst="rect">
            <a:avLst/>
          </a:prstGeom>
        </p:spPr>
      </p:pic>
      <p:pic>
        <p:nvPicPr>
          <p:cNvPr id="39" name="Picture 38" descr="stream flow.jpg"/>
          <p:cNvPicPr>
            <a:picLocks noChangeAspect="1"/>
          </p:cNvPicPr>
          <p:nvPr userDrawn="1"/>
        </p:nvPicPr>
        <p:blipFill>
          <a:blip r:embed="rId12" cstate="screen"/>
          <a:stretch>
            <a:fillRect/>
          </a:stretch>
        </p:blipFill>
        <p:spPr>
          <a:xfrm>
            <a:off x="6858000" y="6045200"/>
            <a:ext cx="1219200" cy="812800"/>
          </a:xfrm>
          <a:prstGeom prst="rect">
            <a:avLst/>
          </a:prstGeom>
        </p:spPr>
      </p:pic>
      <p:pic>
        <p:nvPicPr>
          <p:cNvPr id="40" name="Picture 39" descr="wheat elevated co2.jpg"/>
          <p:cNvPicPr>
            <a:picLocks noChangeAspect="1"/>
          </p:cNvPicPr>
          <p:nvPr userDrawn="1"/>
        </p:nvPicPr>
        <p:blipFill>
          <a:blip r:embed="rId13" cstate="screen"/>
          <a:stretch>
            <a:fillRect/>
          </a:stretch>
        </p:blipFill>
        <p:spPr>
          <a:xfrm>
            <a:off x="4572000" y="6096000"/>
            <a:ext cx="1143000" cy="762000"/>
          </a:xfrm>
          <a:prstGeom prst="rect">
            <a:avLst/>
          </a:prstGeom>
        </p:spPr>
      </p:pic>
      <p:sp>
        <p:nvSpPr>
          <p:cNvPr id="1046" name="Rectangle 22"/>
          <p:cNvSpPr>
            <a:spLocks noChangeArrowheads="1"/>
          </p:cNvSpPr>
          <p:nvPr/>
        </p:nvSpPr>
        <p:spPr bwMode="auto">
          <a:xfrm>
            <a:off x="0" y="6019800"/>
            <a:ext cx="9144000" cy="76200"/>
          </a:xfrm>
          <a:prstGeom prst="rect">
            <a:avLst/>
          </a:prstGeom>
          <a:solidFill>
            <a:srgbClr val="0C0A7E"/>
          </a:solidFill>
          <a:ln w="9525">
            <a:noFill/>
            <a:miter lim="800000"/>
            <a:headEnd/>
            <a:tailEnd/>
          </a:ln>
        </p:spPr>
        <p:txBody>
          <a:bodyPr wrap="none" anchor="ctr"/>
          <a:lstStyle/>
          <a:p>
            <a:pPr algn="l" fontAlgn="auto">
              <a:spcBef>
                <a:spcPts val="0"/>
              </a:spcBef>
              <a:spcAft>
                <a:spcPts val="0"/>
              </a:spcAft>
              <a:defRPr/>
            </a:pPr>
            <a:endParaRPr lang="en-US" dirty="0">
              <a:solidFill>
                <a:srgbClr val="000000"/>
              </a:solidFill>
              <a:latin typeface="Arial" charset="0"/>
            </a:endParaRPr>
          </a:p>
        </p:txBody>
      </p:sp>
      <p:pic>
        <p:nvPicPr>
          <p:cNvPr id="2" name="Picture 1"/>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6140852" y="0"/>
            <a:ext cx="1505424" cy="1087250"/>
          </a:xfrm>
          <a:prstGeom prst="rect">
            <a:avLst/>
          </a:prstGeom>
        </p:spPr>
      </p:pic>
      <p:pic>
        <p:nvPicPr>
          <p:cNvPr id="3" name="Picture 2"/>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2153752" y="6096000"/>
            <a:ext cx="1427648" cy="789269"/>
          </a:xfrm>
          <a:prstGeom prst="rect">
            <a:avLst/>
          </a:prstGeom>
        </p:spPr>
      </p:pic>
      <p:pic>
        <p:nvPicPr>
          <p:cNvPr id="4" name="Picture 3"/>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4419600" y="0"/>
            <a:ext cx="1524000" cy="1095133"/>
          </a:xfrm>
          <a:prstGeom prst="rect">
            <a:avLst/>
          </a:prstGeom>
        </p:spPr>
      </p:pic>
      <p:pic>
        <p:nvPicPr>
          <p:cNvPr id="6" name="Picture 5"/>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a:xfrm>
            <a:off x="-20180" y="0"/>
            <a:ext cx="1391780" cy="1043835"/>
          </a:xfrm>
          <a:prstGeom prst="rect">
            <a:avLst/>
          </a:prstGeom>
        </p:spPr>
      </p:pic>
      <p:sp>
        <p:nvSpPr>
          <p:cNvPr id="1033" name="Rectangle 9"/>
          <p:cNvSpPr>
            <a:spLocks noChangeArrowheads="1"/>
          </p:cNvSpPr>
          <p:nvPr/>
        </p:nvSpPr>
        <p:spPr bwMode="auto">
          <a:xfrm>
            <a:off x="0" y="990600"/>
            <a:ext cx="9144000" cy="152400"/>
          </a:xfrm>
          <a:prstGeom prst="rect">
            <a:avLst/>
          </a:prstGeom>
          <a:solidFill>
            <a:srgbClr val="17407E"/>
          </a:solidFill>
          <a:ln w="9525">
            <a:noFill/>
            <a:miter lim="800000"/>
            <a:headEnd/>
            <a:tailEnd/>
          </a:ln>
        </p:spPr>
        <p:txBody>
          <a:bodyPr wrap="none" anchor="ctr"/>
          <a:lstStyle/>
          <a:p>
            <a:pPr algn="l" fontAlgn="auto">
              <a:spcBef>
                <a:spcPts val="0"/>
              </a:spcBef>
              <a:spcAft>
                <a:spcPts val="0"/>
              </a:spcAft>
              <a:defRPr/>
            </a:pPr>
            <a:endParaRPr lang="en-US" dirty="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3703" r:id="rId1"/>
    <p:sldLayoutId id="2147483732" r:id="rId2"/>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mj-lt"/>
          <a:ea typeface="MS PGothic" pitchFamily="34" charset="-128"/>
          <a:cs typeface="+mj-cs"/>
        </a:defRPr>
      </a:lvl1pPr>
      <a:lvl2pPr algn="ctr" rtl="0" eaLnBrk="1" fontAlgn="base" hangingPunct="1">
        <a:spcBef>
          <a:spcPct val="0"/>
        </a:spcBef>
        <a:spcAft>
          <a:spcPct val="0"/>
        </a:spcAft>
        <a:defRPr sz="4400">
          <a:solidFill>
            <a:schemeClr val="tx2"/>
          </a:solidFill>
          <a:latin typeface="Arial" charset="0"/>
          <a:ea typeface="MS PGothic" pitchFamily="34" charset="-128"/>
        </a:defRPr>
      </a:lvl2pPr>
      <a:lvl3pPr algn="ctr" rtl="0" eaLnBrk="1" fontAlgn="base" hangingPunct="1">
        <a:spcBef>
          <a:spcPct val="0"/>
        </a:spcBef>
        <a:spcAft>
          <a:spcPct val="0"/>
        </a:spcAft>
        <a:defRPr sz="4400">
          <a:solidFill>
            <a:schemeClr val="tx2"/>
          </a:solidFill>
          <a:latin typeface="Arial" charset="0"/>
          <a:ea typeface="MS PGothic" pitchFamily="34" charset="-128"/>
        </a:defRPr>
      </a:lvl3pPr>
      <a:lvl4pPr algn="ctr" rtl="0" eaLnBrk="1" fontAlgn="base" hangingPunct="1">
        <a:spcBef>
          <a:spcPct val="0"/>
        </a:spcBef>
        <a:spcAft>
          <a:spcPct val="0"/>
        </a:spcAft>
        <a:defRPr sz="4400">
          <a:solidFill>
            <a:schemeClr val="tx2"/>
          </a:solidFill>
          <a:latin typeface="Arial" charset="0"/>
          <a:ea typeface="MS PGothic" pitchFamily="34" charset="-128"/>
        </a:defRPr>
      </a:lvl4pPr>
      <a:lvl5pPr algn="ctr" rtl="0" eaLnBrk="1" fontAlgn="base" hangingPunct="1">
        <a:spcBef>
          <a:spcPct val="0"/>
        </a:spcBef>
        <a:spcAft>
          <a:spcPct val="0"/>
        </a:spcAft>
        <a:defRPr sz="4400">
          <a:solidFill>
            <a:schemeClr val="tx2"/>
          </a:solidFill>
          <a:latin typeface="Arial" charset="0"/>
          <a:ea typeface="MS PGothic" pitchFamily="3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48"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48"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48"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48"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1" fontAlgn="base" hangingPunct="1">
        <a:spcBef>
          <a:spcPct val="20000"/>
        </a:spcBef>
        <a:spcAft>
          <a:spcPct val="0"/>
        </a:spcAft>
        <a:buChar char="–"/>
        <a:defRPr sz="2800">
          <a:solidFill>
            <a:schemeClr val="tx1"/>
          </a:solidFill>
          <a:latin typeface="+mn-lt"/>
          <a:ea typeface="MS PGothic" pitchFamily="34" charset="-128"/>
        </a:defRPr>
      </a:lvl2pPr>
      <a:lvl3pPr marL="1143000" indent="-228600" algn="l" rtl="0" eaLnBrk="1" fontAlgn="base" hangingPunct="1">
        <a:spcBef>
          <a:spcPct val="20000"/>
        </a:spcBef>
        <a:spcAft>
          <a:spcPct val="0"/>
        </a:spcAft>
        <a:buChar char="•"/>
        <a:defRPr sz="2400">
          <a:solidFill>
            <a:schemeClr val="tx1"/>
          </a:solidFill>
          <a:latin typeface="+mn-lt"/>
          <a:ea typeface="MS PGothic" pitchFamily="34" charset="-128"/>
        </a:defRPr>
      </a:lvl3pPr>
      <a:lvl4pPr marL="1600200" indent="-228600" algn="l" rtl="0" eaLnBrk="1" fontAlgn="base" hangingPunct="1">
        <a:spcBef>
          <a:spcPct val="20000"/>
        </a:spcBef>
        <a:spcAft>
          <a:spcPct val="0"/>
        </a:spcAft>
        <a:buChar char="–"/>
        <a:defRPr sz="2000">
          <a:solidFill>
            <a:schemeClr val="tx1"/>
          </a:solidFill>
          <a:latin typeface="+mn-lt"/>
          <a:ea typeface="MS PGothic" pitchFamily="34" charset="-128"/>
        </a:defRPr>
      </a:lvl4pPr>
      <a:lvl5pPr marL="2057400" indent="-228600" algn="l" rtl="0" eaLnBrk="1" fontAlgn="base" hangingPunct="1">
        <a:spcBef>
          <a:spcPct val="20000"/>
        </a:spcBef>
        <a:spcAft>
          <a:spcPct val="0"/>
        </a:spcAft>
        <a:buChar char="»"/>
        <a:defRPr sz="20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3AE401-3739-4086-AB0C-A8D7E1D8401B}" type="datetimeFigureOut">
              <a:rPr lang="en-US" smtClean="0"/>
              <a:pPr/>
              <a:t>2/23/2016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2FA4C5-E297-48A4-AB95-7F4FD063A8B0}" type="slidenum">
              <a:rPr lang="en-US" smtClean="0"/>
              <a:pPr/>
              <a:t>‹#›</a:t>
            </a:fld>
            <a:endParaRPr lang="en-US"/>
          </a:p>
        </p:txBody>
      </p:sp>
    </p:spTree>
    <p:extLst>
      <p:ext uri="{BB962C8B-B14F-4D97-AF65-F5344CB8AC3E}">
        <p14:creationId xmlns:p14="http://schemas.microsoft.com/office/powerpoint/2010/main" val="163247723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99D37FAB-AF31-4443-A94B-7AD19DEBE0BF}" type="datetime1">
              <a:rPr lang="en-US" smtClean="0">
                <a:solidFill>
                  <a:prstClr val="black">
                    <a:tint val="75000"/>
                  </a:prstClr>
                </a:solidFill>
                <a:latin typeface="Calibri"/>
                <a:cs typeface="Arial" charset="0"/>
              </a:rPr>
              <a:pPr fontAlgn="auto">
                <a:spcBef>
                  <a:spcPts val="0"/>
                </a:spcBef>
                <a:spcAft>
                  <a:spcPts val="0"/>
                </a:spcAft>
              </a:pPr>
              <a:t>2/23/2016</a:t>
            </a:fld>
            <a:endParaRPr lang="en-US" dirty="0">
              <a:solidFill>
                <a:prstClr val="black">
                  <a:tint val="75000"/>
                </a:prstClr>
              </a:solidFill>
              <a:latin typeface="Calibri"/>
              <a:cs typeface="Arial"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dirty="0">
              <a:solidFill>
                <a:prstClr val="black">
                  <a:tint val="75000"/>
                </a:prstClr>
              </a:solidFill>
              <a:latin typeface="Calibri"/>
              <a:cs typeface="Arial"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D4243A02-4EF0-4266-B524-22859FACE49D}" type="slidenum">
              <a:rPr lang="en-US" smtClean="0">
                <a:solidFill>
                  <a:prstClr val="black">
                    <a:tint val="75000"/>
                  </a:prstClr>
                </a:solidFill>
                <a:latin typeface="Calibri"/>
                <a:cs typeface="Arial" charset="0"/>
              </a:rPr>
              <a:pPr fontAlgn="auto">
                <a:spcBef>
                  <a:spcPts val="0"/>
                </a:spcBef>
                <a:spcAft>
                  <a:spcPts val="0"/>
                </a:spcAft>
              </a:pPr>
              <a:t>‹#›</a:t>
            </a:fld>
            <a:endParaRPr lang="en-US" dirty="0">
              <a:solidFill>
                <a:prstClr val="black">
                  <a:tint val="75000"/>
                </a:prstClr>
              </a:solidFill>
              <a:latin typeface="Calibri"/>
              <a:cs typeface="Arial" charset="0"/>
            </a:endParaRPr>
          </a:p>
        </p:txBody>
      </p:sp>
      <p:grpSp>
        <p:nvGrpSpPr>
          <p:cNvPr id="7" name="Group 6"/>
          <p:cNvGrpSpPr/>
          <p:nvPr userDrawn="1"/>
        </p:nvGrpSpPr>
        <p:grpSpPr>
          <a:xfrm>
            <a:off x="0" y="6650045"/>
            <a:ext cx="9144000" cy="115720"/>
            <a:chOff x="0" y="6679434"/>
            <a:chExt cx="9144000" cy="115720"/>
          </a:xfrm>
        </p:grpSpPr>
        <p:sp>
          <p:nvSpPr>
            <p:cNvPr id="8" name="Rectangle 7"/>
            <p:cNvSpPr/>
            <p:nvPr/>
          </p:nvSpPr>
          <p:spPr>
            <a:xfrm>
              <a:off x="0" y="6679434"/>
              <a:ext cx="4267200" cy="1157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dirty="0">
                <a:solidFill>
                  <a:prstClr val="white"/>
                </a:solidFill>
              </a:endParaRPr>
            </a:p>
          </p:txBody>
        </p:sp>
        <p:sp>
          <p:nvSpPr>
            <p:cNvPr id="9" name="Rectangle 8"/>
            <p:cNvSpPr/>
            <p:nvPr/>
          </p:nvSpPr>
          <p:spPr>
            <a:xfrm>
              <a:off x="4876800" y="6679434"/>
              <a:ext cx="4267200" cy="1157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dirty="0">
                <a:solidFill>
                  <a:prstClr val="white"/>
                </a:solidFill>
              </a:endParaRPr>
            </a:p>
          </p:txBody>
        </p:sp>
      </p:grpSp>
      <p:pic>
        <p:nvPicPr>
          <p:cNvPr id="10" name="Picture 2" descr="S:\NAL\DOCS\USDA Logos\usda300small.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66369" y="6304382"/>
            <a:ext cx="611263" cy="421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711505008"/>
      </p:ext>
    </p:extLst>
  </p:cSld>
  <p:clrMap bg1="lt1" tx1="dk1" bg2="lt2" tx2="dk2" accent1="accent1" accent2="accent2" accent3="accent3" accent4="accent4" accent5="accent5" accent6="accent6" hlink="hlink" folHlink="folHlink"/>
  <p:sldLayoutIdLst>
    <p:sldLayoutId id="214748373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4400" b="1" kern="1200">
          <a:solidFill>
            <a:schemeClr val="accent1">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auto">
              <a:spcBef>
                <a:spcPts val="0"/>
              </a:spcBef>
              <a:spcAft>
                <a:spcPts val="0"/>
              </a:spcAft>
            </a:pPr>
            <a:fld id="{6C7CEB64-0B36-4D94-8DE2-27B0C04C252A}" type="datetimeFigureOut">
              <a:rPr lang="en-US" smtClean="0">
                <a:solidFill>
                  <a:prstClr val="black">
                    <a:tint val="75000"/>
                  </a:prstClr>
                </a:solidFill>
                <a:latin typeface="Calibri" panose="020F0502020204030204"/>
              </a:rPr>
              <a:pPr fontAlgn="auto">
                <a:spcBef>
                  <a:spcPts val="0"/>
                </a:spcBef>
                <a:spcAft>
                  <a:spcPts val="0"/>
                </a:spcAft>
              </a:pPr>
              <a:t>2/23/2016</a:t>
            </a:fld>
            <a:endParaRPr lang="en-US">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auto">
              <a:spcBef>
                <a:spcPts val="0"/>
              </a:spcBef>
              <a:spcAft>
                <a:spcPts val="0"/>
              </a:spcAft>
            </a:pPr>
            <a:fld id="{8CFFCEF2-950D-44BC-8C3E-ACD99D967D73}" type="slidenum">
              <a:rPr lang="en-US" smtClean="0">
                <a:solidFill>
                  <a:prstClr val="black">
                    <a:tint val="75000"/>
                  </a:prstClr>
                </a:solidFill>
                <a:latin typeface="Calibri" panose="020F0502020204030204"/>
              </a:rPr>
              <a:pPr fontAlgn="auto">
                <a:spcBef>
                  <a:spcPts val="0"/>
                </a:spcBef>
                <a:spcAft>
                  <a:spcPts val="0"/>
                </a:spcAft>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049040979"/>
      </p:ext>
    </p:extLst>
  </p:cSld>
  <p:clrMap bg1="lt1" tx1="dk1" bg2="lt2" tx2="dk2" accent1="accent1" accent2="accent2" accent3="accent3" accent4="accent4" accent5="accent5" accent6="accent6" hlink="hlink" folHlink="folHlink"/>
  <p:sldLayoutIdLst>
    <p:sldLayoutId id="214748373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auto">
              <a:spcBef>
                <a:spcPts val="0"/>
              </a:spcBef>
              <a:spcAft>
                <a:spcPts val="0"/>
              </a:spcAft>
            </a:pPr>
            <a:fld id="{6C7CEB64-0B36-4D94-8DE2-27B0C04C252A}" type="datetimeFigureOut">
              <a:rPr lang="en-US" smtClean="0">
                <a:solidFill>
                  <a:prstClr val="black">
                    <a:tint val="75000"/>
                  </a:prstClr>
                </a:solidFill>
                <a:latin typeface="Calibri" panose="020F0502020204030204"/>
              </a:rPr>
              <a:pPr fontAlgn="auto">
                <a:spcBef>
                  <a:spcPts val="0"/>
                </a:spcBef>
                <a:spcAft>
                  <a:spcPts val="0"/>
                </a:spcAft>
              </a:pPr>
              <a:t>2/23/2016</a:t>
            </a:fld>
            <a:endParaRPr lang="en-US">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auto">
              <a:spcBef>
                <a:spcPts val="0"/>
              </a:spcBef>
              <a:spcAft>
                <a:spcPts val="0"/>
              </a:spcAft>
            </a:pPr>
            <a:fld id="{8CFFCEF2-950D-44BC-8C3E-ACD99D967D73}" type="slidenum">
              <a:rPr lang="en-US" smtClean="0">
                <a:solidFill>
                  <a:prstClr val="black">
                    <a:tint val="75000"/>
                  </a:prstClr>
                </a:solidFill>
                <a:latin typeface="Calibri" panose="020F0502020204030204"/>
              </a:rPr>
              <a:pPr fontAlgn="auto">
                <a:spcBef>
                  <a:spcPts val="0"/>
                </a:spcBef>
                <a:spcAft>
                  <a:spcPts val="0"/>
                </a:spcAft>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164120357"/>
      </p:ext>
    </p:extLst>
  </p:cSld>
  <p:clrMap bg1="lt1" tx1="dk1" bg2="lt2" tx2="dk2" accent1="accent1" accent2="accent2" accent3="accent3" accent4="accent4" accent5="accent5" accent6="accent6" hlink="hlink" folHlink="folHlink"/>
  <p:sldLayoutIdLst>
    <p:sldLayoutId id="2147483736"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1905000"/>
            <a:ext cx="8229600" cy="838200"/>
          </a:xfrm>
        </p:spPr>
        <p:txBody>
          <a:bodyPr/>
          <a:lstStyle/>
          <a:p>
            <a:r>
              <a:rPr lang="en-US" sz="3600" b="1" dirty="0" smtClean="0"/>
              <a:t>LTAR– Current and Future</a:t>
            </a:r>
            <a:endParaRPr lang="en-US" sz="3600" b="1" dirty="0"/>
          </a:p>
        </p:txBody>
      </p:sp>
      <p:sp>
        <p:nvSpPr>
          <p:cNvPr id="70659" name="Rectangle 3"/>
          <p:cNvSpPr>
            <a:spLocks noGrp="1" noChangeArrowheads="1"/>
          </p:cNvSpPr>
          <p:nvPr>
            <p:ph idx="1"/>
          </p:nvPr>
        </p:nvSpPr>
        <p:spPr>
          <a:xfrm>
            <a:off x="76200" y="3429000"/>
            <a:ext cx="8915400" cy="2209800"/>
          </a:xfrm>
        </p:spPr>
        <p:txBody>
          <a:bodyPr/>
          <a:lstStyle/>
          <a:p>
            <a:pPr marL="0" indent="0" algn="ctr">
              <a:buNone/>
            </a:pPr>
            <a:r>
              <a:rPr lang="en-US" sz="2800" b="1" dirty="0"/>
              <a:t>Sally </a:t>
            </a:r>
            <a:r>
              <a:rPr lang="en-US" sz="2800" b="1" dirty="0" smtClean="0"/>
              <a:t>Schneider</a:t>
            </a:r>
          </a:p>
          <a:p>
            <a:pPr marL="0" indent="0" algn="ctr">
              <a:buNone/>
            </a:pPr>
            <a:r>
              <a:rPr lang="en-US" sz="2800" dirty="0">
                <a:cs typeface="Times New Roman" pitchFamily="18" charset="0"/>
              </a:rPr>
              <a:t>Deputy </a:t>
            </a:r>
            <a:r>
              <a:rPr lang="en-US" sz="2800" dirty="0" smtClean="0">
                <a:cs typeface="Times New Roman" pitchFamily="18" charset="0"/>
              </a:rPr>
              <a:t>Administrator </a:t>
            </a:r>
          </a:p>
          <a:p>
            <a:pPr marL="0" indent="0" algn="ctr">
              <a:buNone/>
            </a:pPr>
            <a:r>
              <a:rPr lang="en-US" sz="2800" dirty="0" smtClean="0">
                <a:cs typeface="Times New Roman" pitchFamily="18" charset="0"/>
              </a:rPr>
              <a:t>Natural </a:t>
            </a:r>
            <a:r>
              <a:rPr lang="en-US" sz="2800" dirty="0">
                <a:cs typeface="Times New Roman" pitchFamily="18" charset="0"/>
              </a:rPr>
              <a:t>Resources </a:t>
            </a:r>
            <a:r>
              <a:rPr lang="en-US" sz="2800" dirty="0" smtClean="0">
                <a:cs typeface="Times New Roman" pitchFamily="18" charset="0"/>
              </a:rPr>
              <a:t>&amp; Sustainable </a:t>
            </a:r>
            <a:r>
              <a:rPr lang="en-US" sz="2800" dirty="0">
                <a:cs typeface="Times New Roman" pitchFamily="18" charset="0"/>
              </a:rPr>
              <a:t>Agricultural Systems</a:t>
            </a:r>
            <a:endParaRPr lang="en-US" sz="2800" dirty="0"/>
          </a:p>
          <a:p>
            <a:pPr marL="0" indent="0" algn="ctr">
              <a:buNone/>
            </a:pPr>
            <a:r>
              <a:rPr lang="en-US" sz="2800" dirty="0"/>
              <a:t>USDA </a:t>
            </a:r>
            <a:r>
              <a:rPr lang="en-US" sz="2800" dirty="0" smtClean="0"/>
              <a:t>ARS, Office of National Programs</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YRL Grand Challenge Summit</a:t>
            </a:r>
            <a:r>
              <a:rPr lang="en-US" dirty="0"/>
              <a:t/>
            </a:r>
            <a:br>
              <a:rPr lang="en-US" dirty="0"/>
            </a:br>
            <a:r>
              <a:rPr lang="en-US" dirty="0" smtClean="0"/>
              <a:t>April 2016</a:t>
            </a:r>
            <a:endParaRPr lang="en-US" dirty="0"/>
          </a:p>
        </p:txBody>
      </p:sp>
    </p:spTree>
    <p:extLst>
      <p:ext uri="{BB962C8B-B14F-4D97-AF65-F5344CB8AC3E}">
        <p14:creationId xmlns:p14="http://schemas.microsoft.com/office/powerpoint/2010/main" val="33579606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0" y="2434389"/>
            <a:ext cx="4419600" cy="3535363"/>
          </a:xfrm>
        </p:spPr>
        <p:txBody>
          <a:bodyPr/>
          <a:lstStyle/>
          <a:p>
            <a:r>
              <a:rPr lang="en-US" sz="5400" dirty="0" smtClean="0"/>
              <a:t>Funding</a:t>
            </a:r>
          </a:p>
          <a:p>
            <a:r>
              <a:rPr lang="en-US" sz="5400" dirty="0" smtClean="0"/>
              <a:t>Leadership</a:t>
            </a:r>
            <a:endParaRPr lang="en-US" sz="5400" dirty="0"/>
          </a:p>
        </p:txBody>
      </p:sp>
    </p:spTree>
    <p:extLst>
      <p:ext uri="{BB962C8B-B14F-4D97-AF65-F5344CB8AC3E}">
        <p14:creationId xmlns:p14="http://schemas.microsoft.com/office/powerpoint/2010/main" val="4135448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05000"/>
            <a:ext cx="8229600" cy="1143000"/>
          </a:xfrm>
        </p:spPr>
        <p:txBody>
          <a:bodyPr/>
          <a:lstStyle/>
          <a:p>
            <a:r>
              <a:rPr lang="en-US" dirty="0" smtClean="0"/>
              <a:t>Funding Vision</a:t>
            </a:r>
            <a:endParaRPr lang="en-US" dirty="0"/>
          </a:p>
        </p:txBody>
      </p:sp>
      <p:sp>
        <p:nvSpPr>
          <p:cNvPr id="3" name="Content Placeholder 2"/>
          <p:cNvSpPr>
            <a:spLocks noGrp="1"/>
          </p:cNvSpPr>
          <p:nvPr>
            <p:ph idx="1"/>
          </p:nvPr>
        </p:nvSpPr>
        <p:spPr>
          <a:xfrm>
            <a:off x="533400" y="3276600"/>
            <a:ext cx="8229600" cy="1371600"/>
          </a:xfrm>
        </p:spPr>
        <p:txBody>
          <a:bodyPr/>
          <a:lstStyle/>
          <a:p>
            <a:r>
              <a:rPr lang="en-US" dirty="0" smtClean="0"/>
              <a:t>Fully fund all LTAR sites</a:t>
            </a:r>
          </a:p>
          <a:p>
            <a:r>
              <a:rPr lang="en-US" dirty="0" smtClean="0"/>
              <a:t>HQ funds for one time needs, </a:t>
            </a:r>
            <a:r>
              <a:rPr lang="en-US" dirty="0" err="1" smtClean="0"/>
              <a:t>etc</a:t>
            </a:r>
            <a:endParaRPr lang="en-US" dirty="0"/>
          </a:p>
        </p:txBody>
      </p:sp>
    </p:spTree>
    <p:extLst>
      <p:ext uri="{BB962C8B-B14F-4D97-AF65-F5344CB8AC3E}">
        <p14:creationId xmlns:p14="http://schemas.microsoft.com/office/powerpoint/2010/main" val="37213850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524000" y="267179"/>
            <a:ext cx="6172200" cy="857250"/>
          </a:xfrm>
        </p:spPr>
        <p:txBody>
          <a:bodyPr>
            <a:noAutofit/>
          </a:bodyPr>
          <a:lstStyle/>
          <a:p>
            <a:pPr algn="ctr">
              <a:defRPr/>
            </a:pPr>
            <a:r>
              <a:rPr lang="en-US" sz="3200" b="1" dirty="0"/>
              <a:t>Budget Calendar </a:t>
            </a:r>
            <a:br>
              <a:rPr lang="en-US" sz="3200" b="1" dirty="0"/>
            </a:br>
            <a:r>
              <a:rPr lang="en-US" sz="3200" b="1" dirty="0"/>
              <a:t>18 Months  –  April-October</a:t>
            </a:r>
          </a:p>
        </p:txBody>
      </p:sp>
      <p:sp>
        <p:nvSpPr>
          <p:cNvPr id="74755" name="Rectangle 3"/>
          <p:cNvSpPr>
            <a:spLocks noGrp="1" noChangeArrowheads="1"/>
          </p:cNvSpPr>
          <p:nvPr>
            <p:ph type="body" sz="half" idx="1"/>
          </p:nvPr>
        </p:nvSpPr>
        <p:spPr>
          <a:xfrm>
            <a:off x="304800" y="1885950"/>
            <a:ext cx="5124450" cy="4362450"/>
          </a:xfrm>
        </p:spPr>
        <p:txBody>
          <a:bodyPr>
            <a:noAutofit/>
          </a:bodyPr>
          <a:lstStyle/>
          <a:p>
            <a:pPr>
              <a:buFontTx/>
              <a:buNone/>
              <a:defRPr/>
            </a:pPr>
            <a:r>
              <a:rPr lang="en-US" sz="1800" b="1" dirty="0">
                <a:solidFill>
                  <a:schemeClr val="accent6">
                    <a:lumMod val="75000"/>
                  </a:schemeClr>
                </a:solidFill>
              </a:rPr>
              <a:t>Executive Process</a:t>
            </a:r>
          </a:p>
          <a:p>
            <a:pPr>
              <a:buClr>
                <a:srgbClr val="336600"/>
              </a:buClr>
              <a:defRPr/>
            </a:pPr>
            <a:r>
              <a:rPr lang="en-US" sz="1800" b="1" dirty="0"/>
              <a:t>Spring Planning for Budget</a:t>
            </a:r>
          </a:p>
          <a:p>
            <a:pPr lvl="1">
              <a:buClr>
                <a:srgbClr val="336600"/>
              </a:buClr>
              <a:buFontTx/>
              <a:buChar char="•"/>
              <a:defRPr/>
            </a:pPr>
            <a:r>
              <a:rPr lang="en-US" dirty="0"/>
              <a:t>Assimilate Prior Input</a:t>
            </a:r>
          </a:p>
          <a:p>
            <a:pPr>
              <a:buClr>
                <a:srgbClr val="336600"/>
              </a:buClr>
              <a:defRPr/>
            </a:pPr>
            <a:r>
              <a:rPr lang="en-US" sz="1800" b="1" dirty="0"/>
              <a:t>Agency Estimates</a:t>
            </a:r>
          </a:p>
          <a:p>
            <a:pPr lvl="1">
              <a:buClr>
                <a:srgbClr val="336600"/>
              </a:buClr>
              <a:buFontTx/>
              <a:buChar char="•"/>
              <a:defRPr/>
            </a:pPr>
            <a:r>
              <a:rPr lang="en-US" dirty="0"/>
              <a:t>Administrator’s Request to the Secretary</a:t>
            </a:r>
          </a:p>
          <a:p>
            <a:pPr>
              <a:buClr>
                <a:srgbClr val="336600"/>
              </a:buClr>
              <a:defRPr/>
            </a:pPr>
            <a:r>
              <a:rPr lang="en-US" sz="1800" b="1" dirty="0"/>
              <a:t>Department Estimates</a:t>
            </a:r>
          </a:p>
          <a:p>
            <a:pPr lvl="1">
              <a:buClr>
                <a:srgbClr val="336600"/>
              </a:buClr>
              <a:buFontTx/>
              <a:buChar char="•"/>
              <a:defRPr/>
            </a:pPr>
            <a:r>
              <a:rPr lang="en-US" dirty="0"/>
              <a:t>Secretary’s Allowance to Agency and Request to the President</a:t>
            </a:r>
          </a:p>
          <a:p>
            <a:pPr>
              <a:buClr>
                <a:srgbClr val="336600"/>
              </a:buClr>
              <a:defRPr/>
            </a:pPr>
            <a:r>
              <a:rPr lang="en-US" sz="1800" b="1" dirty="0"/>
              <a:t>Budget Estimates</a:t>
            </a:r>
          </a:p>
          <a:p>
            <a:pPr lvl="1">
              <a:buClr>
                <a:srgbClr val="336600"/>
              </a:buClr>
              <a:buFontTx/>
              <a:buChar char="•"/>
              <a:defRPr/>
            </a:pPr>
            <a:r>
              <a:rPr lang="en-US" dirty="0"/>
              <a:t>OMB’s Allowances to Department and President’s Request to Congress</a:t>
            </a:r>
          </a:p>
          <a:p>
            <a:pPr>
              <a:buClr>
                <a:srgbClr val="336600"/>
              </a:buClr>
              <a:defRPr/>
            </a:pPr>
            <a:r>
              <a:rPr lang="en-US" sz="1800" b="1" dirty="0"/>
              <a:t>President’s Budget Submission to Congress</a:t>
            </a:r>
          </a:p>
        </p:txBody>
      </p:sp>
      <p:sp>
        <p:nvSpPr>
          <p:cNvPr id="11269" name="Text Box 4"/>
          <p:cNvSpPr txBox="1">
            <a:spLocks noChangeArrowheads="1"/>
          </p:cNvSpPr>
          <p:nvPr/>
        </p:nvSpPr>
        <p:spPr bwMode="auto">
          <a:xfrm>
            <a:off x="6286500" y="1943101"/>
            <a:ext cx="1485900" cy="923330"/>
          </a:xfrm>
          <a:prstGeom prst="rect">
            <a:avLst/>
          </a:prstGeom>
          <a:noFill/>
          <a:ln w="9525" algn="ctr">
            <a:noFill/>
            <a:miter lim="800000"/>
            <a:headEnd/>
            <a:tailEnd/>
          </a:ln>
        </p:spPr>
        <p:txBody>
          <a:bodyPr>
            <a:spAutoFit/>
          </a:bodyPr>
          <a:lstStyle/>
          <a:p>
            <a:pPr algn="l" eaLnBrk="0" hangingPunct="0"/>
            <a:endParaRPr lang="en-US">
              <a:solidFill>
                <a:srgbClr val="00BAB6"/>
              </a:solidFill>
              <a:latin typeface="Calibri" panose="020F0502020204030204"/>
            </a:endParaRPr>
          </a:p>
          <a:p>
            <a:pPr algn="l" eaLnBrk="0" hangingPunct="0"/>
            <a:endParaRPr lang="en-US">
              <a:solidFill>
                <a:srgbClr val="000000"/>
              </a:solidFill>
              <a:latin typeface="Calibri" panose="020F0502020204030204"/>
            </a:endParaRPr>
          </a:p>
          <a:p>
            <a:pPr algn="l" eaLnBrk="0" hangingPunct="0"/>
            <a:endParaRPr lang="en-US">
              <a:solidFill>
                <a:srgbClr val="000000"/>
              </a:solidFill>
              <a:latin typeface="Calibri" panose="020F0502020204030204"/>
            </a:endParaRPr>
          </a:p>
        </p:txBody>
      </p:sp>
      <p:sp>
        <p:nvSpPr>
          <p:cNvPr id="11270" name="Rectangle 8"/>
          <p:cNvSpPr>
            <a:spLocks noChangeArrowheads="1"/>
          </p:cNvSpPr>
          <p:nvPr/>
        </p:nvSpPr>
        <p:spPr bwMode="auto">
          <a:xfrm>
            <a:off x="5829300" y="3486150"/>
            <a:ext cx="2686050" cy="914400"/>
          </a:xfrm>
          <a:prstGeom prst="rect">
            <a:avLst/>
          </a:prstGeom>
          <a:noFill/>
          <a:ln w="9525">
            <a:noFill/>
            <a:miter lim="800000"/>
            <a:headEnd/>
            <a:tailEnd/>
          </a:ln>
        </p:spPr>
        <p:txBody>
          <a:bodyPr/>
          <a:lstStyle/>
          <a:p>
            <a:pPr marL="257175" indent="-257175" algn="l" eaLnBrk="0" hangingPunct="0">
              <a:spcBef>
                <a:spcPct val="20000"/>
              </a:spcBef>
            </a:pPr>
            <a:endParaRPr lang="en-US">
              <a:solidFill>
                <a:srgbClr val="000000"/>
              </a:solidFill>
              <a:latin typeface="Calibri" panose="020F0502020204030204"/>
            </a:endParaRPr>
          </a:p>
          <a:p>
            <a:pPr marL="257175" indent="-257175" algn="l" eaLnBrk="0" hangingPunct="0">
              <a:spcBef>
                <a:spcPct val="20000"/>
              </a:spcBef>
              <a:buClr>
                <a:srgbClr val="336600"/>
              </a:buClr>
            </a:pPr>
            <a:endParaRPr lang="en-US">
              <a:solidFill>
                <a:srgbClr val="000000"/>
              </a:solidFill>
              <a:latin typeface="Calibri" panose="020F0502020204030204"/>
            </a:endParaRPr>
          </a:p>
          <a:p>
            <a:pPr marL="257175" indent="-257175" algn="l" eaLnBrk="0" hangingPunct="0">
              <a:spcBef>
                <a:spcPct val="20000"/>
              </a:spcBef>
              <a:buClr>
                <a:srgbClr val="336600"/>
              </a:buClr>
              <a:buFontTx/>
              <a:buChar char="•"/>
            </a:pPr>
            <a:endParaRPr lang="en-US">
              <a:solidFill>
                <a:srgbClr val="000000"/>
              </a:solidFill>
              <a:latin typeface="Calibri" panose="020F0502020204030204"/>
            </a:endParaRPr>
          </a:p>
          <a:p>
            <a:pPr marL="257175" indent="-257175" algn="l" eaLnBrk="0" hangingPunct="0">
              <a:spcBef>
                <a:spcPct val="20000"/>
              </a:spcBef>
              <a:buClr>
                <a:srgbClr val="336600"/>
              </a:buClr>
              <a:buFontTx/>
              <a:buChar char="•"/>
            </a:pPr>
            <a:endParaRPr lang="en-US">
              <a:solidFill>
                <a:srgbClr val="000000"/>
              </a:solidFill>
              <a:latin typeface="Calibri" panose="020F0502020204030204"/>
            </a:endParaRPr>
          </a:p>
          <a:p>
            <a:pPr marL="257175" indent="-257175" algn="l" eaLnBrk="0" hangingPunct="0">
              <a:spcBef>
                <a:spcPct val="20000"/>
              </a:spcBef>
              <a:buClr>
                <a:srgbClr val="336600"/>
              </a:buClr>
            </a:pPr>
            <a:endParaRPr lang="en-US">
              <a:solidFill>
                <a:srgbClr val="000000"/>
              </a:solidFill>
              <a:latin typeface="Calibri" panose="020F0502020204030204"/>
            </a:endParaRPr>
          </a:p>
        </p:txBody>
      </p:sp>
      <p:sp>
        <p:nvSpPr>
          <p:cNvPr id="11271" name="Rectangle 9"/>
          <p:cNvSpPr>
            <a:spLocks noChangeArrowheads="1"/>
          </p:cNvSpPr>
          <p:nvPr/>
        </p:nvSpPr>
        <p:spPr bwMode="auto">
          <a:xfrm>
            <a:off x="5657850" y="1885950"/>
            <a:ext cx="2343150" cy="3429000"/>
          </a:xfrm>
          <a:prstGeom prst="rect">
            <a:avLst/>
          </a:prstGeom>
          <a:noFill/>
          <a:ln w="9525">
            <a:noFill/>
            <a:miter lim="800000"/>
            <a:headEnd/>
            <a:tailEnd/>
          </a:ln>
        </p:spPr>
        <p:txBody>
          <a:bodyPr/>
          <a:lstStyle/>
          <a:p>
            <a:pPr marL="257175" indent="-257175" algn="l" eaLnBrk="0" hangingPunct="0">
              <a:spcBef>
                <a:spcPct val="20000"/>
              </a:spcBef>
            </a:pPr>
            <a:endParaRPr lang="en-US" b="1" dirty="0">
              <a:solidFill>
                <a:srgbClr val="000000"/>
              </a:solidFill>
              <a:latin typeface="Calibri" panose="020F0502020204030204"/>
            </a:endParaRPr>
          </a:p>
          <a:p>
            <a:pPr marL="257175" indent="-257175" algn="l" eaLnBrk="0" hangingPunct="0">
              <a:spcBef>
                <a:spcPct val="20000"/>
              </a:spcBef>
              <a:buClr>
                <a:srgbClr val="336600"/>
              </a:buClr>
              <a:buFontTx/>
              <a:buChar char="•"/>
            </a:pPr>
            <a:r>
              <a:rPr lang="en-US" b="1" dirty="0">
                <a:solidFill>
                  <a:srgbClr val="000000"/>
                </a:solidFill>
                <a:latin typeface="Calibri" panose="020F0502020204030204"/>
              </a:rPr>
              <a:t>April-May</a:t>
            </a:r>
          </a:p>
          <a:p>
            <a:pPr marL="557213" lvl="1" indent="-214313" algn="l" eaLnBrk="0" hangingPunct="0">
              <a:spcBef>
                <a:spcPct val="20000"/>
              </a:spcBef>
              <a:buClr>
                <a:srgbClr val="336600"/>
              </a:buClr>
            </a:pPr>
            <a:endParaRPr lang="en-US" b="1" dirty="0">
              <a:solidFill>
                <a:srgbClr val="000000"/>
              </a:solidFill>
              <a:latin typeface="Calibri" panose="020F0502020204030204"/>
            </a:endParaRPr>
          </a:p>
          <a:p>
            <a:pPr marL="257175" indent="-257175" algn="l" eaLnBrk="0" hangingPunct="0">
              <a:spcBef>
                <a:spcPct val="20000"/>
              </a:spcBef>
              <a:buClr>
                <a:srgbClr val="336600"/>
              </a:buClr>
              <a:buFontTx/>
              <a:buChar char="•"/>
            </a:pPr>
            <a:r>
              <a:rPr lang="en-US" b="1" dirty="0">
                <a:solidFill>
                  <a:srgbClr val="000000"/>
                </a:solidFill>
                <a:latin typeface="Calibri" panose="020F0502020204030204"/>
              </a:rPr>
              <a:t>June-July</a:t>
            </a:r>
          </a:p>
          <a:p>
            <a:pPr marL="257175" indent="-257175" algn="l" eaLnBrk="0" hangingPunct="0">
              <a:spcBef>
                <a:spcPct val="20000"/>
              </a:spcBef>
              <a:buClr>
                <a:srgbClr val="336600"/>
              </a:buClr>
              <a:buFontTx/>
              <a:buChar char="•"/>
            </a:pPr>
            <a:endParaRPr lang="en-US" b="1" dirty="0">
              <a:solidFill>
                <a:srgbClr val="000000"/>
              </a:solidFill>
              <a:latin typeface="Calibri" panose="020F0502020204030204"/>
            </a:endParaRPr>
          </a:p>
          <a:p>
            <a:pPr marL="257175" indent="-257175" algn="l" eaLnBrk="0" hangingPunct="0">
              <a:spcBef>
                <a:spcPct val="20000"/>
              </a:spcBef>
              <a:buClr>
                <a:srgbClr val="336600"/>
              </a:buClr>
              <a:buFontTx/>
              <a:buChar char="•"/>
            </a:pPr>
            <a:r>
              <a:rPr lang="en-US" b="1" dirty="0">
                <a:solidFill>
                  <a:srgbClr val="000000"/>
                </a:solidFill>
                <a:latin typeface="Calibri" panose="020F0502020204030204"/>
              </a:rPr>
              <a:t>August-September</a:t>
            </a:r>
          </a:p>
          <a:p>
            <a:pPr algn="l" eaLnBrk="0" hangingPunct="0">
              <a:spcBef>
                <a:spcPct val="20000"/>
              </a:spcBef>
              <a:buClr>
                <a:srgbClr val="336600"/>
              </a:buClr>
            </a:pPr>
            <a:endParaRPr lang="en-US" b="1" dirty="0" smtClean="0">
              <a:solidFill>
                <a:srgbClr val="000000"/>
              </a:solidFill>
              <a:latin typeface="Calibri" panose="020F0502020204030204"/>
            </a:endParaRPr>
          </a:p>
          <a:p>
            <a:pPr algn="l" eaLnBrk="0" hangingPunct="0">
              <a:spcBef>
                <a:spcPct val="20000"/>
              </a:spcBef>
              <a:buClr>
                <a:srgbClr val="336600"/>
              </a:buClr>
            </a:pPr>
            <a:endParaRPr lang="en-US" b="1" dirty="0">
              <a:solidFill>
                <a:srgbClr val="000000"/>
              </a:solidFill>
              <a:latin typeface="Calibri" panose="020F0502020204030204"/>
            </a:endParaRPr>
          </a:p>
          <a:p>
            <a:pPr marL="257175" indent="-257175" algn="l" eaLnBrk="0" hangingPunct="0">
              <a:spcBef>
                <a:spcPct val="20000"/>
              </a:spcBef>
              <a:buClr>
                <a:srgbClr val="336600"/>
              </a:buClr>
              <a:buFontTx/>
              <a:buChar char="•"/>
            </a:pPr>
            <a:r>
              <a:rPr lang="en-US" b="1" dirty="0">
                <a:solidFill>
                  <a:srgbClr val="000000"/>
                </a:solidFill>
                <a:latin typeface="Calibri" panose="020F0502020204030204"/>
              </a:rPr>
              <a:t>October-January</a:t>
            </a:r>
          </a:p>
          <a:p>
            <a:pPr algn="l" eaLnBrk="0" hangingPunct="0">
              <a:spcBef>
                <a:spcPct val="20000"/>
              </a:spcBef>
              <a:buClr>
                <a:srgbClr val="336600"/>
              </a:buClr>
            </a:pPr>
            <a:endParaRPr lang="en-US" b="1" dirty="0">
              <a:solidFill>
                <a:srgbClr val="000000"/>
              </a:solidFill>
              <a:latin typeface="Calibri" panose="020F0502020204030204"/>
            </a:endParaRPr>
          </a:p>
          <a:p>
            <a:pPr marL="257175" indent="-257175" algn="l" eaLnBrk="0" hangingPunct="0">
              <a:spcBef>
                <a:spcPct val="20000"/>
              </a:spcBef>
              <a:buClr>
                <a:srgbClr val="336600"/>
              </a:buClr>
              <a:buFontTx/>
              <a:buChar char="•"/>
            </a:pPr>
            <a:r>
              <a:rPr lang="en-US" b="1" dirty="0">
                <a:solidFill>
                  <a:srgbClr val="000000"/>
                </a:solidFill>
                <a:latin typeface="Calibri" panose="020F0502020204030204"/>
              </a:rPr>
              <a:t>February</a:t>
            </a:r>
          </a:p>
        </p:txBody>
      </p:sp>
      <p:sp>
        <p:nvSpPr>
          <p:cNvPr id="11273" name="Line 11"/>
          <p:cNvSpPr>
            <a:spLocks noChangeShapeType="1"/>
          </p:cNvSpPr>
          <p:nvPr/>
        </p:nvSpPr>
        <p:spPr bwMode="auto">
          <a:xfrm flipH="1">
            <a:off x="1314450" y="1771650"/>
            <a:ext cx="6457950" cy="0"/>
          </a:xfrm>
          <a:prstGeom prst="line">
            <a:avLst/>
          </a:prstGeom>
          <a:noFill/>
          <a:ln w="57150">
            <a:solidFill>
              <a:schemeClr val="tx1"/>
            </a:solidFill>
            <a:round/>
            <a:headEnd/>
            <a:tailEnd/>
          </a:ln>
        </p:spPr>
        <p:txBody>
          <a:bodyPr wrap="none" anchor="ctr"/>
          <a:lstStyle/>
          <a:p>
            <a:pPr algn="l" eaLnBrk="0" hangingPunct="0"/>
            <a:endParaRPr lang="en-US" sz="1200">
              <a:solidFill>
                <a:srgbClr val="000000"/>
              </a:solidFill>
              <a:latin typeface="Calibri" panose="020F0502020204030204"/>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a:defRPr/>
            </a:pPr>
            <a:r>
              <a:rPr lang="en-US" sz="2100" b="1" dirty="0"/>
              <a:t>Budget Calendar (cont.)</a:t>
            </a:r>
          </a:p>
        </p:txBody>
      </p:sp>
      <p:sp>
        <p:nvSpPr>
          <p:cNvPr id="69635" name="Rectangle 3"/>
          <p:cNvSpPr>
            <a:spLocks noGrp="1" noChangeArrowheads="1"/>
          </p:cNvSpPr>
          <p:nvPr>
            <p:ph type="body" sz="half" idx="1"/>
          </p:nvPr>
        </p:nvSpPr>
        <p:spPr>
          <a:xfrm>
            <a:off x="1428750" y="1885950"/>
            <a:ext cx="4343400" cy="3886200"/>
          </a:xfrm>
        </p:spPr>
        <p:txBody>
          <a:bodyPr>
            <a:normAutofit/>
          </a:bodyPr>
          <a:lstStyle/>
          <a:p>
            <a:pPr>
              <a:buFontTx/>
              <a:buNone/>
              <a:defRPr/>
            </a:pPr>
            <a:r>
              <a:rPr lang="en-US" sz="1800" b="1" dirty="0">
                <a:solidFill>
                  <a:schemeClr val="accent6">
                    <a:lumMod val="75000"/>
                  </a:schemeClr>
                </a:solidFill>
              </a:rPr>
              <a:t>Legislative Process</a:t>
            </a:r>
          </a:p>
          <a:p>
            <a:pPr>
              <a:buClr>
                <a:srgbClr val="336600"/>
              </a:buClr>
              <a:defRPr/>
            </a:pPr>
            <a:r>
              <a:rPr lang="en-US" sz="1800" dirty="0"/>
              <a:t>House and Senate Hearings</a:t>
            </a:r>
          </a:p>
          <a:p>
            <a:pPr>
              <a:buClr>
                <a:srgbClr val="336600"/>
              </a:buClr>
              <a:defRPr/>
            </a:pPr>
            <a:r>
              <a:rPr lang="en-US" sz="1800" dirty="0"/>
              <a:t>House and Senate Mark-up Bills</a:t>
            </a:r>
          </a:p>
          <a:p>
            <a:pPr>
              <a:buClr>
                <a:srgbClr val="336600"/>
              </a:buClr>
              <a:defRPr/>
            </a:pPr>
            <a:r>
              <a:rPr lang="en-US" sz="1800" b="1" dirty="0"/>
              <a:t>Conference and Final Bills</a:t>
            </a:r>
            <a:r>
              <a:rPr lang="en-US" sz="1800" b="1" dirty="0">
                <a:solidFill>
                  <a:schemeClr val="accent2"/>
                </a:solidFill>
              </a:rPr>
              <a:t>*</a:t>
            </a:r>
            <a:endParaRPr lang="en-US" sz="1800" b="1" dirty="0"/>
          </a:p>
          <a:p>
            <a:pPr>
              <a:buClr>
                <a:srgbClr val="336600"/>
              </a:buClr>
              <a:buFontTx/>
              <a:buNone/>
              <a:defRPr/>
            </a:pPr>
            <a:endParaRPr lang="en-US" sz="1800" b="1" dirty="0"/>
          </a:p>
          <a:p>
            <a:pPr>
              <a:buClr>
                <a:srgbClr val="336600"/>
              </a:buClr>
              <a:buFont typeface="Arial" panose="020B0604020202020204" pitchFamily="34" charset="0"/>
              <a:buChar char="•"/>
              <a:defRPr/>
            </a:pPr>
            <a:r>
              <a:rPr lang="en-US" sz="1800" b="1" dirty="0">
                <a:solidFill>
                  <a:srgbClr val="FF0000"/>
                </a:solidFill>
              </a:rPr>
              <a:t>Presidential Enactment of Bill*	</a:t>
            </a:r>
          </a:p>
        </p:txBody>
      </p:sp>
      <p:sp>
        <p:nvSpPr>
          <p:cNvPr id="12293" name="Text Box 4"/>
          <p:cNvSpPr txBox="1">
            <a:spLocks noChangeArrowheads="1"/>
          </p:cNvSpPr>
          <p:nvPr/>
        </p:nvSpPr>
        <p:spPr bwMode="auto">
          <a:xfrm>
            <a:off x="6115050" y="1314451"/>
            <a:ext cx="1657350" cy="923330"/>
          </a:xfrm>
          <a:prstGeom prst="rect">
            <a:avLst/>
          </a:prstGeom>
          <a:noFill/>
          <a:ln w="9525" algn="ctr">
            <a:noFill/>
            <a:miter lim="800000"/>
            <a:headEnd/>
            <a:tailEnd/>
          </a:ln>
        </p:spPr>
        <p:txBody>
          <a:bodyPr>
            <a:spAutoFit/>
          </a:bodyPr>
          <a:lstStyle/>
          <a:p>
            <a:pPr algn="l" eaLnBrk="0" hangingPunct="0"/>
            <a:endParaRPr lang="en-US">
              <a:solidFill>
                <a:srgbClr val="00BAB6"/>
              </a:solidFill>
              <a:latin typeface="Calibri" panose="020F0502020204030204"/>
            </a:endParaRPr>
          </a:p>
          <a:p>
            <a:pPr algn="l" eaLnBrk="0" hangingPunct="0"/>
            <a:endParaRPr lang="en-US">
              <a:solidFill>
                <a:srgbClr val="000000"/>
              </a:solidFill>
              <a:latin typeface="Calibri" panose="020F0502020204030204"/>
            </a:endParaRPr>
          </a:p>
          <a:p>
            <a:pPr algn="l" eaLnBrk="0" hangingPunct="0"/>
            <a:endParaRPr lang="en-US">
              <a:solidFill>
                <a:srgbClr val="000000"/>
              </a:solidFill>
              <a:latin typeface="Calibri" panose="020F0502020204030204"/>
            </a:endParaRPr>
          </a:p>
        </p:txBody>
      </p:sp>
      <p:sp>
        <p:nvSpPr>
          <p:cNvPr id="12294" name="Rectangle 15"/>
          <p:cNvSpPr>
            <a:spLocks noChangeArrowheads="1"/>
          </p:cNvSpPr>
          <p:nvPr/>
        </p:nvSpPr>
        <p:spPr bwMode="auto">
          <a:xfrm>
            <a:off x="5200650" y="1828800"/>
            <a:ext cx="2171700" cy="1600200"/>
          </a:xfrm>
          <a:prstGeom prst="rect">
            <a:avLst/>
          </a:prstGeom>
          <a:noFill/>
          <a:ln w="9525">
            <a:noFill/>
            <a:miter lim="800000"/>
            <a:headEnd/>
            <a:tailEnd/>
          </a:ln>
        </p:spPr>
        <p:txBody>
          <a:bodyPr/>
          <a:lstStyle/>
          <a:p>
            <a:pPr marL="257175" indent="-257175" algn="l" eaLnBrk="0" hangingPunct="0">
              <a:spcBef>
                <a:spcPct val="20000"/>
              </a:spcBef>
            </a:pPr>
            <a:endParaRPr lang="en-US" sz="2100" dirty="0">
              <a:solidFill>
                <a:srgbClr val="000000"/>
              </a:solidFill>
              <a:latin typeface="Calibri" panose="020F0502020204030204"/>
            </a:endParaRPr>
          </a:p>
          <a:p>
            <a:pPr marL="257175" indent="-257175" algn="l" eaLnBrk="0" hangingPunct="0">
              <a:spcBef>
                <a:spcPct val="20000"/>
              </a:spcBef>
              <a:buClr>
                <a:srgbClr val="336600"/>
              </a:buClr>
              <a:buFontTx/>
              <a:buChar char="•"/>
            </a:pPr>
            <a:r>
              <a:rPr lang="en-US" dirty="0">
                <a:solidFill>
                  <a:srgbClr val="000000"/>
                </a:solidFill>
                <a:latin typeface="Calibri" panose="020F0502020204030204"/>
              </a:rPr>
              <a:t>February-April</a:t>
            </a:r>
          </a:p>
          <a:p>
            <a:pPr marL="257175" indent="-257175" algn="l" eaLnBrk="0" hangingPunct="0">
              <a:spcBef>
                <a:spcPct val="20000"/>
              </a:spcBef>
              <a:buClr>
                <a:srgbClr val="336600"/>
              </a:buClr>
              <a:buFontTx/>
              <a:buChar char="•"/>
            </a:pPr>
            <a:r>
              <a:rPr lang="en-US" dirty="0">
                <a:solidFill>
                  <a:srgbClr val="000000"/>
                </a:solidFill>
                <a:latin typeface="Calibri" panose="020F0502020204030204"/>
              </a:rPr>
              <a:t>May-August</a:t>
            </a:r>
          </a:p>
          <a:p>
            <a:pPr marL="257175" indent="-257175" algn="l" eaLnBrk="0" hangingPunct="0">
              <a:spcBef>
                <a:spcPct val="20000"/>
              </a:spcBef>
              <a:buClr>
                <a:srgbClr val="336600"/>
              </a:buClr>
              <a:buFontTx/>
              <a:buChar char="•"/>
            </a:pPr>
            <a:r>
              <a:rPr lang="en-US" b="1" dirty="0">
                <a:solidFill>
                  <a:srgbClr val="000000"/>
                </a:solidFill>
                <a:latin typeface="Calibri" panose="020F0502020204030204"/>
              </a:rPr>
              <a:t>September</a:t>
            </a:r>
            <a:r>
              <a:rPr lang="en-US" b="1" dirty="0">
                <a:solidFill>
                  <a:srgbClr val="FF0000"/>
                </a:solidFill>
                <a:latin typeface="Calibri" panose="020F0502020204030204"/>
              </a:rPr>
              <a:t>*</a:t>
            </a:r>
          </a:p>
          <a:p>
            <a:pPr marL="257175" indent="-257175" algn="l" eaLnBrk="0" hangingPunct="0">
              <a:spcBef>
                <a:spcPct val="20000"/>
              </a:spcBef>
              <a:buClr>
                <a:srgbClr val="336600"/>
              </a:buClr>
            </a:pPr>
            <a:endParaRPr lang="en-US" dirty="0">
              <a:solidFill>
                <a:srgbClr val="000000"/>
              </a:solidFill>
              <a:latin typeface="Calibri" panose="020F0502020204030204"/>
            </a:endParaRPr>
          </a:p>
          <a:p>
            <a:pPr marL="257175" indent="-257175" algn="l" eaLnBrk="0" hangingPunct="0">
              <a:spcBef>
                <a:spcPct val="20000"/>
              </a:spcBef>
              <a:buClr>
                <a:srgbClr val="336600"/>
              </a:buClr>
            </a:pPr>
            <a:endParaRPr lang="en-US" dirty="0">
              <a:solidFill>
                <a:srgbClr val="000000"/>
              </a:solidFill>
              <a:latin typeface="Calibri" panose="020F0502020204030204"/>
            </a:endParaRPr>
          </a:p>
        </p:txBody>
      </p:sp>
      <p:sp>
        <p:nvSpPr>
          <p:cNvPr id="12295" name="Rectangle 16"/>
          <p:cNvSpPr>
            <a:spLocks noChangeArrowheads="1"/>
          </p:cNvSpPr>
          <p:nvPr/>
        </p:nvSpPr>
        <p:spPr bwMode="auto">
          <a:xfrm>
            <a:off x="5231231" y="3543299"/>
            <a:ext cx="1600200" cy="3086100"/>
          </a:xfrm>
          <a:prstGeom prst="rect">
            <a:avLst/>
          </a:prstGeom>
          <a:noFill/>
          <a:ln w="9525">
            <a:noFill/>
            <a:miter lim="800000"/>
            <a:headEnd/>
            <a:tailEnd/>
          </a:ln>
        </p:spPr>
        <p:txBody>
          <a:bodyPr/>
          <a:lstStyle/>
          <a:p>
            <a:pPr marL="257175" indent="-257175" algn="l" eaLnBrk="0" hangingPunct="0">
              <a:spcBef>
                <a:spcPct val="20000"/>
              </a:spcBef>
              <a:buClr>
                <a:srgbClr val="336600"/>
              </a:buClr>
              <a:buFontTx/>
              <a:buChar char="•"/>
            </a:pPr>
            <a:r>
              <a:rPr lang="en-US" b="1" dirty="0">
                <a:solidFill>
                  <a:srgbClr val="FF0000"/>
                </a:solidFill>
                <a:latin typeface="Calibri" panose="020F0502020204030204"/>
              </a:rPr>
              <a:t>October*</a:t>
            </a:r>
          </a:p>
        </p:txBody>
      </p:sp>
      <p:sp>
        <p:nvSpPr>
          <p:cNvPr id="12296" name="Text Box 17"/>
          <p:cNvSpPr txBox="1">
            <a:spLocks noChangeArrowheads="1"/>
          </p:cNvSpPr>
          <p:nvPr/>
        </p:nvSpPr>
        <p:spPr bwMode="auto">
          <a:xfrm>
            <a:off x="1428750" y="4593787"/>
            <a:ext cx="6343650" cy="1292662"/>
          </a:xfrm>
          <a:prstGeom prst="rect">
            <a:avLst/>
          </a:prstGeom>
          <a:noFill/>
          <a:ln w="9525" algn="ctr">
            <a:noFill/>
            <a:miter lim="800000"/>
            <a:headEnd/>
            <a:tailEnd/>
          </a:ln>
        </p:spPr>
        <p:txBody>
          <a:bodyPr wrap="square">
            <a:spAutoFit/>
          </a:bodyPr>
          <a:lstStyle/>
          <a:p>
            <a:pPr algn="just" eaLnBrk="0" hangingPunct="0"/>
            <a:r>
              <a:rPr lang="en-US" sz="2400" dirty="0">
                <a:solidFill>
                  <a:srgbClr val="FF0000"/>
                </a:solidFill>
                <a:latin typeface="Calibri" panose="020F0502020204030204"/>
              </a:rPr>
              <a:t>*</a:t>
            </a:r>
            <a:r>
              <a:rPr lang="en-US" dirty="0">
                <a:solidFill>
                  <a:srgbClr val="000000"/>
                </a:solidFill>
                <a:latin typeface="Calibri" panose="020F0502020204030204"/>
              </a:rPr>
              <a:t>These actions often are delayed, resulting in a Continuing Resolution in the new fiscal year at the prior year spending level until Congress passes and the President signs the new appropriations law.</a:t>
            </a:r>
          </a:p>
        </p:txBody>
      </p:sp>
      <p:sp>
        <p:nvSpPr>
          <p:cNvPr id="12297" name="Line 18"/>
          <p:cNvSpPr>
            <a:spLocks noChangeShapeType="1"/>
          </p:cNvSpPr>
          <p:nvPr/>
        </p:nvSpPr>
        <p:spPr bwMode="auto">
          <a:xfrm flipH="1">
            <a:off x="1314450" y="1771650"/>
            <a:ext cx="6457950" cy="0"/>
          </a:xfrm>
          <a:prstGeom prst="line">
            <a:avLst/>
          </a:prstGeom>
          <a:noFill/>
          <a:ln w="57150">
            <a:solidFill>
              <a:srgbClr val="339933"/>
            </a:solidFill>
            <a:round/>
            <a:headEnd/>
            <a:tailEnd/>
          </a:ln>
        </p:spPr>
        <p:txBody>
          <a:bodyPr wrap="none" anchor="ctr"/>
          <a:lstStyle/>
          <a:p>
            <a:pPr algn="l" eaLnBrk="0" hangingPunct="0"/>
            <a:endParaRPr lang="en-US" sz="1200">
              <a:solidFill>
                <a:srgbClr val="000000"/>
              </a:solidFill>
              <a:latin typeface="Calibri" panose="020F0502020204030204"/>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05000"/>
            <a:ext cx="8229600" cy="1143000"/>
          </a:xfrm>
        </p:spPr>
        <p:txBody>
          <a:bodyPr/>
          <a:lstStyle/>
          <a:p>
            <a:r>
              <a:rPr lang="en-US" dirty="0" smtClean="0"/>
              <a:t>FY14 Budget</a:t>
            </a:r>
            <a:endParaRPr lang="en-US" dirty="0"/>
          </a:p>
        </p:txBody>
      </p:sp>
      <p:sp>
        <p:nvSpPr>
          <p:cNvPr id="5" name="Content Placeholder 4"/>
          <p:cNvSpPr>
            <a:spLocks noGrp="1"/>
          </p:cNvSpPr>
          <p:nvPr>
            <p:ph idx="1"/>
          </p:nvPr>
        </p:nvSpPr>
        <p:spPr>
          <a:xfrm>
            <a:off x="1676400" y="3048000"/>
            <a:ext cx="6096000" cy="2773363"/>
          </a:xfrm>
        </p:spPr>
        <p:txBody>
          <a:bodyPr/>
          <a:lstStyle/>
          <a:p>
            <a:r>
              <a:rPr lang="en-US" dirty="0" smtClean="0"/>
              <a:t>Very Unusual</a:t>
            </a:r>
          </a:p>
          <a:p>
            <a:r>
              <a:rPr lang="en-US" dirty="0" smtClean="0"/>
              <a:t>Funded original 10 LTAR sites</a:t>
            </a:r>
            <a:endParaRPr lang="en-US" dirty="0"/>
          </a:p>
        </p:txBody>
      </p:sp>
    </p:spTree>
    <p:extLst>
      <p:ext uri="{BB962C8B-B14F-4D97-AF65-F5344CB8AC3E}">
        <p14:creationId xmlns:p14="http://schemas.microsoft.com/office/powerpoint/2010/main" val="4131968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05000"/>
            <a:ext cx="8229600" cy="1143000"/>
          </a:xfrm>
        </p:spPr>
        <p:txBody>
          <a:bodyPr/>
          <a:lstStyle/>
          <a:p>
            <a:r>
              <a:rPr lang="en-US" dirty="0" smtClean="0"/>
              <a:t>Class of 2014 LTAR Sites</a:t>
            </a:r>
            <a:endParaRPr lang="en-US" dirty="0"/>
          </a:p>
        </p:txBody>
      </p:sp>
      <p:sp>
        <p:nvSpPr>
          <p:cNvPr id="5" name="Content Placeholder 4"/>
          <p:cNvSpPr>
            <a:spLocks noGrp="1"/>
          </p:cNvSpPr>
          <p:nvPr>
            <p:ph idx="1"/>
          </p:nvPr>
        </p:nvSpPr>
        <p:spPr>
          <a:xfrm>
            <a:off x="457200" y="3048000"/>
            <a:ext cx="8077200" cy="2773363"/>
          </a:xfrm>
        </p:spPr>
        <p:txBody>
          <a:bodyPr/>
          <a:lstStyle/>
          <a:p>
            <a:r>
              <a:rPr lang="en-US" dirty="0" smtClean="0"/>
              <a:t>Included in FY16 President’s Budget</a:t>
            </a:r>
          </a:p>
          <a:p>
            <a:pPr lvl="1"/>
            <a:r>
              <a:rPr lang="en-US" dirty="0" smtClean="0"/>
              <a:t>Not funded by Congress</a:t>
            </a:r>
            <a:endParaRPr lang="en-US" dirty="0"/>
          </a:p>
          <a:p>
            <a:r>
              <a:rPr lang="en-US" dirty="0" smtClean="0"/>
              <a:t>Why not in FY17 President’s Budget?</a:t>
            </a:r>
            <a:endParaRPr lang="en-US" dirty="0"/>
          </a:p>
          <a:p>
            <a:r>
              <a:rPr lang="en-US" dirty="0" smtClean="0"/>
              <a:t>Is that it for FY17?</a:t>
            </a:r>
            <a:endParaRPr lang="en-US" dirty="0"/>
          </a:p>
        </p:txBody>
      </p:sp>
    </p:spTree>
    <p:extLst>
      <p:ext uri="{BB962C8B-B14F-4D97-AF65-F5344CB8AC3E}">
        <p14:creationId xmlns:p14="http://schemas.microsoft.com/office/powerpoint/2010/main" val="37744862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71600"/>
            <a:ext cx="8229600" cy="1143000"/>
          </a:xfrm>
        </p:spPr>
        <p:txBody>
          <a:bodyPr/>
          <a:lstStyle/>
          <a:p>
            <a:r>
              <a:rPr lang="en-US" dirty="0" smtClean="0"/>
              <a:t>What Happens Next?</a:t>
            </a:r>
            <a:endParaRPr lang="en-US" dirty="0"/>
          </a:p>
        </p:txBody>
      </p:sp>
      <p:sp>
        <p:nvSpPr>
          <p:cNvPr id="5" name="Content Placeholder 4"/>
          <p:cNvSpPr>
            <a:spLocks noGrp="1"/>
          </p:cNvSpPr>
          <p:nvPr>
            <p:ph idx="1"/>
          </p:nvPr>
        </p:nvSpPr>
        <p:spPr>
          <a:xfrm>
            <a:off x="457200" y="2209800"/>
            <a:ext cx="8077200" cy="2773363"/>
          </a:xfrm>
        </p:spPr>
        <p:txBody>
          <a:bodyPr/>
          <a:lstStyle/>
          <a:p>
            <a:r>
              <a:rPr lang="en-US" dirty="0" smtClean="0"/>
              <a:t>Continue to seek permanent funding</a:t>
            </a:r>
          </a:p>
          <a:p>
            <a:r>
              <a:rPr lang="en-US" dirty="0" smtClean="0"/>
              <a:t>Interim Strategies</a:t>
            </a:r>
          </a:p>
          <a:p>
            <a:pPr lvl="1"/>
            <a:r>
              <a:rPr lang="en-US" sz="2400" dirty="0" smtClean="0"/>
              <a:t>ARS projects</a:t>
            </a:r>
          </a:p>
          <a:p>
            <a:pPr lvl="1"/>
            <a:r>
              <a:rPr lang="en-US" sz="2400" dirty="0" smtClean="0"/>
              <a:t>Grant funding?  AFRI? FFAR?</a:t>
            </a:r>
          </a:p>
          <a:p>
            <a:pPr lvl="1"/>
            <a:r>
              <a:rPr lang="en-US" sz="2400" dirty="0" smtClean="0"/>
              <a:t>Traditional and Non-traditional partners?</a:t>
            </a:r>
          </a:p>
          <a:p>
            <a:pPr lvl="1"/>
            <a:r>
              <a:rPr lang="en-US" sz="2400" dirty="0" smtClean="0"/>
              <a:t>Other funding sources?</a:t>
            </a:r>
          </a:p>
          <a:p>
            <a:pPr lvl="1"/>
            <a:r>
              <a:rPr lang="en-US" sz="2400" dirty="0" smtClean="0"/>
              <a:t>Marketing strategies?</a:t>
            </a:r>
          </a:p>
          <a:p>
            <a:pPr lvl="1"/>
            <a:r>
              <a:rPr lang="en-US" sz="2400" dirty="0" smtClean="0"/>
              <a:t>Your ideas?</a:t>
            </a:r>
            <a:endParaRPr lang="en-US" sz="2400" dirty="0"/>
          </a:p>
        </p:txBody>
      </p:sp>
    </p:spTree>
    <p:extLst>
      <p:ext uri="{BB962C8B-B14F-4D97-AF65-F5344CB8AC3E}">
        <p14:creationId xmlns:p14="http://schemas.microsoft.com/office/powerpoint/2010/main" val="29256481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71600"/>
            <a:ext cx="8229600" cy="1143000"/>
          </a:xfrm>
        </p:spPr>
        <p:txBody>
          <a:bodyPr/>
          <a:lstStyle/>
          <a:p>
            <a:r>
              <a:rPr lang="en-US" dirty="0" smtClean="0"/>
              <a:t>Leadership</a:t>
            </a:r>
            <a:endParaRPr lang="en-US" dirty="0"/>
          </a:p>
        </p:txBody>
      </p:sp>
      <p:sp>
        <p:nvSpPr>
          <p:cNvPr id="5" name="Content Placeholder 4"/>
          <p:cNvSpPr>
            <a:spLocks noGrp="1"/>
          </p:cNvSpPr>
          <p:nvPr>
            <p:ph idx="1"/>
          </p:nvPr>
        </p:nvSpPr>
        <p:spPr>
          <a:xfrm>
            <a:off x="457200" y="2209800"/>
            <a:ext cx="8077200" cy="2773363"/>
          </a:xfrm>
        </p:spPr>
        <p:txBody>
          <a:bodyPr/>
          <a:lstStyle/>
          <a:p>
            <a:r>
              <a:rPr lang="en-US" dirty="0" smtClean="0"/>
              <a:t>LTAR began as one NPL leading a group of Experimental Watersheds and Experimental Ranges</a:t>
            </a:r>
          </a:p>
          <a:p>
            <a:r>
              <a:rPr lang="en-US" dirty="0" smtClean="0"/>
              <a:t>Growth in size and diversity calls for consideration of other approaches</a:t>
            </a:r>
            <a:endParaRPr lang="en-US" dirty="0"/>
          </a:p>
        </p:txBody>
      </p:sp>
    </p:spTree>
    <p:extLst>
      <p:ext uri="{BB962C8B-B14F-4D97-AF65-F5344CB8AC3E}">
        <p14:creationId xmlns:p14="http://schemas.microsoft.com/office/powerpoint/2010/main" val="2368507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71600"/>
            <a:ext cx="8229600" cy="1143000"/>
          </a:xfrm>
        </p:spPr>
        <p:txBody>
          <a:bodyPr/>
          <a:lstStyle/>
          <a:p>
            <a:r>
              <a:rPr lang="en-US" dirty="0" smtClean="0"/>
              <a:t>Leadership</a:t>
            </a:r>
            <a:endParaRPr lang="en-US" dirty="0"/>
          </a:p>
        </p:txBody>
      </p:sp>
      <p:sp>
        <p:nvSpPr>
          <p:cNvPr id="5" name="Content Placeholder 4"/>
          <p:cNvSpPr>
            <a:spLocks noGrp="1"/>
          </p:cNvSpPr>
          <p:nvPr>
            <p:ph idx="1"/>
          </p:nvPr>
        </p:nvSpPr>
        <p:spPr>
          <a:xfrm>
            <a:off x="457200" y="2209800"/>
            <a:ext cx="8077200" cy="2773363"/>
          </a:xfrm>
        </p:spPr>
        <p:txBody>
          <a:bodyPr/>
          <a:lstStyle/>
          <a:p>
            <a:r>
              <a:rPr lang="en-US" dirty="0" smtClean="0"/>
              <a:t>ONP Leadership</a:t>
            </a:r>
          </a:p>
          <a:p>
            <a:pPr lvl="1"/>
            <a:r>
              <a:rPr lang="en-US" dirty="0" smtClean="0"/>
              <a:t>Team of 4 National Program Leaders</a:t>
            </a:r>
          </a:p>
          <a:p>
            <a:pPr lvl="2"/>
            <a:r>
              <a:rPr lang="en-US" dirty="0" smtClean="0"/>
              <a:t>Systems/Sustainability, Animals, Crops, Quality/Nutrition/Food Safety</a:t>
            </a:r>
          </a:p>
          <a:p>
            <a:pPr lvl="2"/>
            <a:r>
              <a:rPr lang="en-US" dirty="0" smtClean="0"/>
              <a:t>Team Leader – Charlie Walthall</a:t>
            </a:r>
          </a:p>
          <a:p>
            <a:pPr lvl="3"/>
            <a:r>
              <a:rPr lang="en-US" dirty="0" smtClean="0"/>
              <a:t>NPL for Systems/Sustainability</a:t>
            </a:r>
            <a:endParaRPr lang="en-US" dirty="0"/>
          </a:p>
        </p:txBody>
      </p:sp>
    </p:spTree>
    <p:extLst>
      <p:ext uri="{BB962C8B-B14F-4D97-AF65-F5344CB8AC3E}">
        <p14:creationId xmlns:p14="http://schemas.microsoft.com/office/powerpoint/2010/main" val="529916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01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1600200"/>
            <a:ext cx="6705600" cy="4624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19200" y="381000"/>
            <a:ext cx="7010400" cy="954107"/>
          </a:xfrm>
          <a:prstGeom prst="rect">
            <a:avLst/>
          </a:prstGeom>
          <a:noFill/>
        </p:spPr>
        <p:txBody>
          <a:bodyPr wrap="square" rtlCol="0">
            <a:spAutoFit/>
          </a:bodyPr>
          <a:lstStyle/>
          <a:p>
            <a:r>
              <a:rPr lang="en-US" sz="2800" dirty="0" smtClean="0"/>
              <a:t>2014 Workshop – Nunn, CO</a:t>
            </a:r>
          </a:p>
          <a:p>
            <a:r>
              <a:rPr lang="en-US" sz="2800" dirty="0" smtClean="0"/>
              <a:t>First Workshop of 18 Site Network</a:t>
            </a:r>
            <a:endParaRPr lang="en-US" sz="2800" dirty="0"/>
          </a:p>
        </p:txBody>
      </p:sp>
    </p:spTree>
    <p:extLst>
      <p:ext uri="{BB962C8B-B14F-4D97-AF65-F5344CB8AC3E}">
        <p14:creationId xmlns:p14="http://schemas.microsoft.com/office/powerpoint/2010/main" val="3223725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71600"/>
            <a:ext cx="8229600" cy="1143000"/>
          </a:xfrm>
        </p:spPr>
        <p:txBody>
          <a:bodyPr/>
          <a:lstStyle/>
          <a:p>
            <a:r>
              <a:rPr lang="en-US" dirty="0" smtClean="0"/>
              <a:t>Leadership</a:t>
            </a:r>
            <a:endParaRPr lang="en-US" dirty="0"/>
          </a:p>
        </p:txBody>
      </p:sp>
      <p:sp>
        <p:nvSpPr>
          <p:cNvPr id="5" name="Content Placeholder 4"/>
          <p:cNvSpPr>
            <a:spLocks noGrp="1"/>
          </p:cNvSpPr>
          <p:nvPr>
            <p:ph idx="1"/>
          </p:nvPr>
        </p:nvSpPr>
        <p:spPr>
          <a:xfrm>
            <a:off x="1981200" y="2209800"/>
            <a:ext cx="5638800" cy="3429000"/>
          </a:xfrm>
        </p:spPr>
        <p:txBody>
          <a:bodyPr/>
          <a:lstStyle/>
          <a:p>
            <a:r>
              <a:rPr lang="en-US" dirty="0" smtClean="0"/>
              <a:t>Field Leadership</a:t>
            </a:r>
          </a:p>
          <a:p>
            <a:pPr lvl="1"/>
            <a:r>
              <a:rPr lang="en-US" dirty="0" smtClean="0"/>
              <a:t>Structure – TBD</a:t>
            </a:r>
          </a:p>
          <a:p>
            <a:pPr lvl="1"/>
            <a:r>
              <a:rPr lang="en-US" dirty="0" err="1" smtClean="0"/>
              <a:t>GRACEnet</a:t>
            </a:r>
            <a:r>
              <a:rPr lang="en-US" dirty="0" smtClean="0"/>
              <a:t> model?</a:t>
            </a:r>
          </a:p>
          <a:p>
            <a:pPr lvl="1"/>
            <a:r>
              <a:rPr lang="en-US" dirty="0" smtClean="0"/>
              <a:t>Team? What size?</a:t>
            </a:r>
          </a:p>
          <a:p>
            <a:pPr lvl="1"/>
            <a:r>
              <a:rPr lang="en-US" dirty="0" smtClean="0"/>
              <a:t>Revolving?  Dedicated?</a:t>
            </a:r>
          </a:p>
          <a:p>
            <a:pPr lvl="1"/>
            <a:r>
              <a:rPr lang="en-US" dirty="0" smtClean="0"/>
              <a:t>Admin Support?</a:t>
            </a:r>
            <a:endParaRPr lang="en-US" dirty="0"/>
          </a:p>
        </p:txBody>
      </p:sp>
    </p:spTree>
    <p:extLst>
      <p:ext uri="{BB962C8B-B14F-4D97-AF65-F5344CB8AC3E}">
        <p14:creationId xmlns:p14="http://schemas.microsoft.com/office/powerpoint/2010/main" val="2080706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71600"/>
            <a:ext cx="8229600" cy="1143000"/>
          </a:xfrm>
        </p:spPr>
        <p:txBody>
          <a:bodyPr/>
          <a:lstStyle/>
          <a:p>
            <a:r>
              <a:rPr lang="en-US" dirty="0" smtClean="0"/>
              <a:t>Discussion – ½ of Remaining Time for Each</a:t>
            </a:r>
            <a:endParaRPr lang="en-US" dirty="0"/>
          </a:p>
        </p:txBody>
      </p:sp>
      <p:sp>
        <p:nvSpPr>
          <p:cNvPr id="5" name="Content Placeholder 4"/>
          <p:cNvSpPr>
            <a:spLocks noGrp="1"/>
          </p:cNvSpPr>
          <p:nvPr>
            <p:ph idx="1"/>
          </p:nvPr>
        </p:nvSpPr>
        <p:spPr>
          <a:xfrm>
            <a:off x="365051" y="3048000"/>
            <a:ext cx="8077200" cy="2773363"/>
          </a:xfrm>
        </p:spPr>
        <p:txBody>
          <a:bodyPr/>
          <a:lstStyle/>
          <a:p>
            <a:r>
              <a:rPr lang="en-US" dirty="0" smtClean="0"/>
              <a:t>Funding</a:t>
            </a:r>
          </a:p>
          <a:p>
            <a:pPr lvl="1">
              <a:tabLst>
                <a:tab pos="1084263" algn="l"/>
              </a:tabLst>
            </a:pPr>
            <a:r>
              <a:rPr lang="en-US" dirty="0" smtClean="0"/>
              <a:t>Ideas for interim solutions</a:t>
            </a:r>
          </a:p>
          <a:p>
            <a:r>
              <a:rPr lang="en-US" dirty="0" smtClean="0"/>
              <a:t>Leadership</a:t>
            </a:r>
          </a:p>
          <a:p>
            <a:pPr lvl="1"/>
            <a:r>
              <a:rPr lang="en-US" dirty="0" smtClean="0"/>
              <a:t>Ideas for Field Leadership</a:t>
            </a:r>
          </a:p>
        </p:txBody>
      </p:sp>
    </p:spTree>
    <p:extLst>
      <p:ext uri="{BB962C8B-B14F-4D97-AF65-F5344CB8AC3E}">
        <p14:creationId xmlns:p14="http://schemas.microsoft.com/office/powerpoint/2010/main" val="9179066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71600"/>
            <a:ext cx="8229600" cy="1143000"/>
          </a:xfrm>
        </p:spPr>
        <p:txBody>
          <a:bodyPr/>
          <a:lstStyle/>
          <a:p>
            <a:r>
              <a:rPr lang="en-US" dirty="0" smtClean="0"/>
              <a:t>Funding</a:t>
            </a:r>
            <a:endParaRPr lang="en-US" dirty="0"/>
          </a:p>
        </p:txBody>
      </p:sp>
      <p:sp>
        <p:nvSpPr>
          <p:cNvPr id="5" name="Content Placeholder 4"/>
          <p:cNvSpPr>
            <a:spLocks noGrp="1"/>
          </p:cNvSpPr>
          <p:nvPr>
            <p:ph idx="1"/>
          </p:nvPr>
        </p:nvSpPr>
        <p:spPr>
          <a:xfrm>
            <a:off x="152400" y="2209800"/>
            <a:ext cx="8839200" cy="2773363"/>
          </a:xfrm>
        </p:spPr>
        <p:txBody>
          <a:bodyPr/>
          <a:lstStyle/>
          <a:p>
            <a:r>
              <a:rPr lang="en-US" dirty="0"/>
              <a:t>S</a:t>
            </a:r>
            <a:r>
              <a:rPr lang="en-US" dirty="0" smtClean="0"/>
              <a:t>eek permanent funding for the dream</a:t>
            </a:r>
          </a:p>
          <a:p>
            <a:r>
              <a:rPr lang="en-US" dirty="0" smtClean="0"/>
              <a:t>Interim Strategies</a:t>
            </a:r>
          </a:p>
          <a:p>
            <a:pPr lvl="1"/>
            <a:r>
              <a:rPr lang="en-US" dirty="0" smtClean="0"/>
              <a:t>ARS projects</a:t>
            </a:r>
          </a:p>
          <a:p>
            <a:pPr lvl="1"/>
            <a:r>
              <a:rPr lang="en-US" dirty="0" smtClean="0"/>
              <a:t>Grant funding?  AFRI? FFAR?</a:t>
            </a:r>
          </a:p>
          <a:p>
            <a:pPr lvl="1"/>
            <a:r>
              <a:rPr lang="en-US" dirty="0" smtClean="0"/>
              <a:t>Traditional and Non-traditional partners?</a:t>
            </a:r>
          </a:p>
          <a:p>
            <a:pPr lvl="1"/>
            <a:r>
              <a:rPr lang="en-US" dirty="0" smtClean="0"/>
              <a:t>Other funding sources?</a:t>
            </a:r>
          </a:p>
          <a:p>
            <a:pPr lvl="1"/>
            <a:r>
              <a:rPr lang="en-US" dirty="0" smtClean="0"/>
              <a:t>Your ideas?</a:t>
            </a:r>
            <a:endParaRPr lang="en-US" dirty="0"/>
          </a:p>
        </p:txBody>
      </p:sp>
    </p:spTree>
    <p:extLst>
      <p:ext uri="{BB962C8B-B14F-4D97-AF65-F5344CB8AC3E}">
        <p14:creationId xmlns:p14="http://schemas.microsoft.com/office/powerpoint/2010/main" val="89778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71600"/>
            <a:ext cx="8229600" cy="1143000"/>
          </a:xfrm>
        </p:spPr>
        <p:txBody>
          <a:bodyPr/>
          <a:lstStyle/>
          <a:p>
            <a:r>
              <a:rPr lang="en-US" dirty="0" smtClean="0"/>
              <a:t>Leadership</a:t>
            </a:r>
            <a:endParaRPr lang="en-US" dirty="0"/>
          </a:p>
        </p:txBody>
      </p:sp>
      <p:sp>
        <p:nvSpPr>
          <p:cNvPr id="5" name="Content Placeholder 4"/>
          <p:cNvSpPr>
            <a:spLocks noGrp="1"/>
          </p:cNvSpPr>
          <p:nvPr>
            <p:ph idx="1"/>
          </p:nvPr>
        </p:nvSpPr>
        <p:spPr>
          <a:xfrm>
            <a:off x="1981200" y="2209800"/>
            <a:ext cx="5638800" cy="3429000"/>
          </a:xfrm>
        </p:spPr>
        <p:txBody>
          <a:bodyPr/>
          <a:lstStyle/>
          <a:p>
            <a:r>
              <a:rPr lang="en-US" dirty="0" smtClean="0"/>
              <a:t>Field Leadership</a:t>
            </a:r>
          </a:p>
          <a:p>
            <a:pPr lvl="1"/>
            <a:r>
              <a:rPr lang="en-US" dirty="0" smtClean="0"/>
              <a:t>Structure – TBD</a:t>
            </a:r>
          </a:p>
          <a:p>
            <a:pPr lvl="1"/>
            <a:r>
              <a:rPr lang="en-US" dirty="0" err="1" smtClean="0"/>
              <a:t>GRACEnet</a:t>
            </a:r>
            <a:r>
              <a:rPr lang="en-US" dirty="0" smtClean="0"/>
              <a:t> model?</a:t>
            </a:r>
          </a:p>
          <a:p>
            <a:pPr lvl="1"/>
            <a:r>
              <a:rPr lang="en-US" dirty="0" smtClean="0"/>
              <a:t>Team? What size?</a:t>
            </a:r>
          </a:p>
          <a:p>
            <a:pPr lvl="1"/>
            <a:r>
              <a:rPr lang="en-US" dirty="0" smtClean="0"/>
              <a:t>Revolving?  Dedicated?</a:t>
            </a:r>
          </a:p>
          <a:p>
            <a:pPr lvl="1"/>
            <a:r>
              <a:rPr lang="en-US" dirty="0" smtClean="0"/>
              <a:t>Admin Support?</a:t>
            </a:r>
            <a:endParaRPr lang="en-US" dirty="0"/>
          </a:p>
        </p:txBody>
      </p:sp>
    </p:spTree>
    <p:extLst>
      <p:ext uri="{BB962C8B-B14F-4D97-AF65-F5344CB8AC3E}">
        <p14:creationId xmlns:p14="http://schemas.microsoft.com/office/powerpoint/2010/main" val="2303689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100" name="Picture 4" descr="SJVASC Under the Rainbow"/>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
        <p:nvSpPr>
          <p:cNvPr id="2" name="TextBox 1"/>
          <p:cNvSpPr txBox="1"/>
          <p:nvPr/>
        </p:nvSpPr>
        <p:spPr>
          <a:xfrm>
            <a:off x="6172200" y="710625"/>
            <a:ext cx="2514600" cy="584775"/>
          </a:xfrm>
          <a:prstGeom prst="rect">
            <a:avLst/>
          </a:prstGeom>
          <a:noFill/>
        </p:spPr>
        <p:txBody>
          <a:bodyPr wrap="square" rtlCol="0">
            <a:spAutoFit/>
          </a:bodyPr>
          <a:lstStyle/>
          <a:p>
            <a:r>
              <a:rPr lang="en-US" sz="3200" b="1" dirty="0" smtClean="0">
                <a:solidFill>
                  <a:schemeClr val="bg1"/>
                </a:solidFill>
              </a:rPr>
              <a:t>Thank You!</a:t>
            </a:r>
            <a:endParaRPr lang="en-US" sz="3200" b="1"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2015 Workshop – Beltsville, MD</a:t>
            </a:r>
            <a:endParaRPr lang="en-US" dirty="0"/>
          </a:p>
        </p:txBody>
      </p:sp>
      <p:pic>
        <p:nvPicPr>
          <p:cNvPr id="4" name="Content Placeholder 3"/>
          <p:cNvPicPr>
            <a:picLocks noGrp="1" noChangeAspect="1"/>
          </p:cNvPicPr>
          <p:nvPr>
            <p:ph idx="1"/>
          </p:nvPr>
        </p:nvPicPr>
        <p:blipFill>
          <a:blip r:embed="rId2"/>
          <a:stretch>
            <a:fillRect/>
          </a:stretch>
        </p:blipFill>
        <p:spPr>
          <a:xfrm>
            <a:off x="458972" y="1752599"/>
            <a:ext cx="8151628" cy="4861753"/>
          </a:xfrm>
          <a:prstGeom prst="rect">
            <a:avLst/>
          </a:prstGeom>
        </p:spPr>
      </p:pic>
    </p:spTree>
    <p:extLst>
      <p:ext uri="{BB962C8B-B14F-4D97-AF65-F5344CB8AC3E}">
        <p14:creationId xmlns:p14="http://schemas.microsoft.com/office/powerpoint/2010/main" val="170247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159815" y="17230"/>
            <a:ext cx="5179969" cy="584776"/>
          </a:xfrm>
          <a:prstGeom prst="rect">
            <a:avLst/>
          </a:prstGeom>
          <a:noFill/>
        </p:spPr>
        <p:txBody>
          <a:bodyPr wrap="square" rtlCol="0">
            <a:spAutoFit/>
          </a:bodyPr>
          <a:lstStyle/>
          <a:p>
            <a:r>
              <a:rPr lang="en-US" sz="3200" b="1" dirty="0" smtClean="0">
                <a:solidFill>
                  <a:srgbClr val="C0504D"/>
                </a:solidFill>
                <a:latin typeface="Arial"/>
                <a:cs typeface="Arial"/>
              </a:rPr>
              <a:t>https:</a:t>
            </a:r>
            <a:r>
              <a:rPr lang="en-US" sz="3200" b="1" dirty="0">
                <a:solidFill>
                  <a:srgbClr val="C0504D"/>
                </a:solidFill>
                <a:latin typeface="Arial"/>
                <a:cs typeface="Arial"/>
              </a:rPr>
              <a:t>/</a:t>
            </a:r>
            <a:r>
              <a:rPr lang="en-US" sz="3200" b="1" dirty="0" smtClean="0">
                <a:solidFill>
                  <a:srgbClr val="C0504D"/>
                </a:solidFill>
                <a:latin typeface="Arial"/>
                <a:cs typeface="Arial"/>
              </a:rPr>
              <a:t>/</a:t>
            </a:r>
            <a:r>
              <a:rPr lang="en-US" sz="3200" b="1" dirty="0" err="1" smtClean="0">
                <a:solidFill>
                  <a:srgbClr val="C0504D"/>
                </a:solidFill>
                <a:latin typeface="Arial"/>
                <a:cs typeface="Arial"/>
              </a:rPr>
              <a:t>ltar.nal.usda.gov</a:t>
            </a:r>
            <a:r>
              <a:rPr lang="en-US" sz="3200" b="1" dirty="0">
                <a:solidFill>
                  <a:srgbClr val="C0504D"/>
                </a:solidFill>
                <a:latin typeface="Arial"/>
                <a:cs typeface="Arial"/>
              </a:rPr>
              <a:t>/</a:t>
            </a:r>
          </a:p>
        </p:txBody>
      </p:sp>
      <p:pic>
        <p:nvPicPr>
          <p:cNvPr id="3" name="Picture 2" descr="Screen Shot 2015-12-01 at 2.14.0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52500"/>
            <a:ext cx="9144000" cy="4950860"/>
          </a:xfrm>
          <a:prstGeom prst="rect">
            <a:avLst/>
          </a:prstGeom>
        </p:spPr>
      </p:pic>
    </p:spTree>
    <p:extLst>
      <p:ext uri="{BB962C8B-B14F-4D97-AF65-F5344CB8AC3E}">
        <p14:creationId xmlns:p14="http://schemas.microsoft.com/office/powerpoint/2010/main" val="417471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0" y="1582693"/>
            <a:ext cx="4800600" cy="1143000"/>
          </a:xfrm>
        </p:spPr>
        <p:txBody>
          <a:bodyPr/>
          <a:lstStyle/>
          <a:p>
            <a:r>
              <a:rPr lang="en-US" dirty="0" smtClean="0"/>
              <a:t>2016</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1459990"/>
            <a:ext cx="3810008" cy="1271019"/>
          </a:xfrm>
        </p:spPr>
      </p:pic>
      <p:sp>
        <p:nvSpPr>
          <p:cNvPr id="7" name="TextBox 6"/>
          <p:cNvSpPr txBox="1"/>
          <p:nvPr/>
        </p:nvSpPr>
        <p:spPr>
          <a:xfrm>
            <a:off x="1143000" y="3657600"/>
            <a:ext cx="7010400" cy="1200329"/>
          </a:xfrm>
          <a:prstGeom prst="rect">
            <a:avLst/>
          </a:prstGeom>
          <a:noFill/>
        </p:spPr>
        <p:txBody>
          <a:bodyPr wrap="square" rtlCol="0">
            <a:spAutoFit/>
          </a:bodyPr>
          <a:lstStyle/>
          <a:p>
            <a:pPr marL="285750" indent="-285750" algn="l">
              <a:buFont typeface="Arial" panose="020B0604020202020204" pitchFamily="34" charset="0"/>
              <a:buChar char="•"/>
            </a:pPr>
            <a:r>
              <a:rPr lang="en-US" sz="3600" dirty="0" smtClean="0"/>
              <a:t>LTAR is growing and maturing</a:t>
            </a:r>
          </a:p>
          <a:p>
            <a:pPr marL="285750" indent="-285750" algn="l">
              <a:buFont typeface="Arial" panose="020B0604020202020204" pitchFamily="34" charset="0"/>
              <a:buChar char="•"/>
            </a:pPr>
            <a:r>
              <a:rPr lang="en-US" sz="3600" dirty="0" smtClean="0"/>
              <a:t>You can be proud</a:t>
            </a:r>
          </a:p>
        </p:txBody>
      </p:sp>
    </p:spTree>
    <p:extLst>
      <p:ext uri="{BB962C8B-B14F-4D97-AF65-F5344CB8AC3E}">
        <p14:creationId xmlns:p14="http://schemas.microsoft.com/office/powerpoint/2010/main" val="26061901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8229600" cy="1143000"/>
          </a:xfrm>
        </p:spPr>
        <p:txBody>
          <a:bodyPr/>
          <a:lstStyle/>
          <a:p>
            <a:r>
              <a:rPr lang="en-US" dirty="0" smtClean="0"/>
              <a:t>Accomplishments</a:t>
            </a:r>
            <a:endParaRPr lang="en-US" dirty="0"/>
          </a:p>
        </p:txBody>
      </p:sp>
      <p:sp>
        <p:nvSpPr>
          <p:cNvPr id="3" name="Content Placeholder 2"/>
          <p:cNvSpPr>
            <a:spLocks noGrp="1"/>
          </p:cNvSpPr>
          <p:nvPr>
            <p:ph idx="1"/>
          </p:nvPr>
        </p:nvSpPr>
        <p:spPr>
          <a:xfrm>
            <a:off x="457200" y="2590800"/>
            <a:ext cx="8229600" cy="3535363"/>
          </a:xfrm>
        </p:spPr>
        <p:txBody>
          <a:bodyPr/>
          <a:lstStyle/>
          <a:p>
            <a:r>
              <a:rPr lang="en-US" dirty="0" smtClean="0"/>
              <a:t>Short, medium, and long-term</a:t>
            </a:r>
          </a:p>
          <a:p>
            <a:r>
              <a:rPr lang="en-US" dirty="0" smtClean="0"/>
              <a:t>$30+ </a:t>
            </a:r>
            <a:r>
              <a:rPr lang="en-US" smtClean="0"/>
              <a:t>million invested so far</a:t>
            </a:r>
            <a:endParaRPr lang="en-US" dirty="0"/>
          </a:p>
        </p:txBody>
      </p:sp>
    </p:spTree>
    <p:extLst>
      <p:ext uri="{BB962C8B-B14F-4D97-AF65-F5344CB8AC3E}">
        <p14:creationId xmlns:p14="http://schemas.microsoft.com/office/powerpoint/2010/main" val="3174332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1143000"/>
          </a:xfrm>
        </p:spPr>
        <p:txBody>
          <a:bodyPr/>
          <a:lstStyle/>
          <a:p>
            <a:r>
              <a:rPr lang="en-US" dirty="0" smtClean="0"/>
              <a:t>Low Performer</a:t>
            </a:r>
            <a:r>
              <a:rPr lang="en-US" dirty="0" smtClean="0"/>
              <a:t>s?</a:t>
            </a:r>
            <a:endParaRPr lang="en-US" dirty="0"/>
          </a:p>
        </p:txBody>
      </p:sp>
    </p:spTree>
    <p:extLst>
      <p:ext uri="{BB962C8B-B14F-4D97-AF65-F5344CB8AC3E}">
        <p14:creationId xmlns:p14="http://schemas.microsoft.com/office/powerpoint/2010/main" val="1986817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8229600" cy="1143000"/>
          </a:xfrm>
        </p:spPr>
        <p:txBody>
          <a:bodyPr/>
          <a:lstStyle/>
          <a:p>
            <a:r>
              <a:rPr lang="en-US" dirty="0" smtClean="0"/>
              <a:t>Exciting Times</a:t>
            </a:r>
            <a:endParaRPr lang="en-US" dirty="0"/>
          </a:p>
        </p:txBody>
      </p:sp>
      <p:sp>
        <p:nvSpPr>
          <p:cNvPr id="3" name="Content Placeholder 2"/>
          <p:cNvSpPr>
            <a:spLocks noGrp="1"/>
          </p:cNvSpPr>
          <p:nvPr>
            <p:ph idx="1"/>
          </p:nvPr>
        </p:nvSpPr>
        <p:spPr>
          <a:xfrm>
            <a:off x="2667000" y="2434389"/>
            <a:ext cx="4419600" cy="3535363"/>
          </a:xfrm>
        </p:spPr>
        <p:txBody>
          <a:bodyPr/>
          <a:lstStyle/>
          <a:p>
            <a:r>
              <a:rPr lang="en-US" dirty="0" smtClean="0"/>
              <a:t>Grand Challenge</a:t>
            </a:r>
          </a:p>
          <a:p>
            <a:r>
              <a:rPr lang="en-US" dirty="0" err="1" smtClean="0"/>
              <a:t>GxExM</a:t>
            </a:r>
            <a:endParaRPr lang="en-US" dirty="0" smtClean="0"/>
          </a:p>
          <a:p>
            <a:r>
              <a:rPr lang="en-US" dirty="0" smtClean="0"/>
              <a:t>LTAR</a:t>
            </a:r>
          </a:p>
          <a:p>
            <a:r>
              <a:rPr lang="en-US" dirty="0" smtClean="0"/>
              <a:t>Big Data</a:t>
            </a:r>
          </a:p>
          <a:p>
            <a:r>
              <a:rPr lang="en-US" dirty="0" smtClean="0"/>
              <a:t>Climate Hubs</a:t>
            </a:r>
            <a:endParaRPr lang="en-US" dirty="0"/>
          </a:p>
        </p:txBody>
      </p:sp>
    </p:spTree>
    <p:extLst>
      <p:ext uri="{BB962C8B-B14F-4D97-AF65-F5344CB8AC3E}">
        <p14:creationId xmlns:p14="http://schemas.microsoft.com/office/powerpoint/2010/main" val="862917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8229600" cy="1143000"/>
          </a:xfrm>
        </p:spPr>
        <p:txBody>
          <a:bodyPr/>
          <a:lstStyle/>
          <a:p>
            <a:r>
              <a:rPr lang="en-US" dirty="0" smtClean="0"/>
              <a:t>Similarities?</a:t>
            </a:r>
            <a:endParaRPr lang="en-US" dirty="0"/>
          </a:p>
        </p:txBody>
      </p:sp>
      <p:sp>
        <p:nvSpPr>
          <p:cNvPr id="4" name="Content Placeholder 2"/>
          <p:cNvSpPr txBox="1">
            <a:spLocks/>
          </p:cNvSpPr>
          <p:nvPr/>
        </p:nvSpPr>
        <p:spPr>
          <a:xfrm>
            <a:off x="5105400" y="2209800"/>
            <a:ext cx="3733800" cy="3535363"/>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1" fontAlgn="base" hangingPunct="1">
              <a:spcBef>
                <a:spcPct val="20000"/>
              </a:spcBef>
              <a:spcAft>
                <a:spcPct val="0"/>
              </a:spcAft>
              <a:buChar char="–"/>
              <a:defRPr sz="2800">
                <a:solidFill>
                  <a:schemeClr val="tx1"/>
                </a:solidFill>
                <a:latin typeface="+mn-lt"/>
                <a:ea typeface="MS PGothic" pitchFamily="34" charset="-128"/>
              </a:defRPr>
            </a:lvl2pPr>
            <a:lvl3pPr marL="1143000" indent="-228600" algn="l" rtl="0" eaLnBrk="1" fontAlgn="base" hangingPunct="1">
              <a:spcBef>
                <a:spcPct val="20000"/>
              </a:spcBef>
              <a:spcAft>
                <a:spcPct val="0"/>
              </a:spcAft>
              <a:buChar char="•"/>
              <a:defRPr sz="2400">
                <a:solidFill>
                  <a:schemeClr val="tx1"/>
                </a:solidFill>
                <a:latin typeface="+mn-lt"/>
                <a:ea typeface="MS PGothic" pitchFamily="34" charset="-128"/>
              </a:defRPr>
            </a:lvl3pPr>
            <a:lvl4pPr marL="1600200" indent="-228600" algn="l" rtl="0" eaLnBrk="1" fontAlgn="base" hangingPunct="1">
              <a:spcBef>
                <a:spcPct val="20000"/>
              </a:spcBef>
              <a:spcAft>
                <a:spcPct val="0"/>
              </a:spcAft>
              <a:buChar char="–"/>
              <a:defRPr sz="2000">
                <a:solidFill>
                  <a:schemeClr val="tx1"/>
                </a:solidFill>
                <a:latin typeface="+mn-lt"/>
                <a:ea typeface="MS PGothic" pitchFamily="34" charset="-128"/>
              </a:defRPr>
            </a:lvl4pPr>
            <a:lvl5pPr marL="2057400" indent="-228600" algn="l" rtl="0" eaLnBrk="1" fontAlgn="base" hangingPunct="1">
              <a:spcBef>
                <a:spcPct val="20000"/>
              </a:spcBef>
              <a:spcAft>
                <a:spcPct val="0"/>
              </a:spcAft>
              <a:buChar char="»"/>
              <a:defRPr sz="20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None/>
            </a:pPr>
            <a:r>
              <a:rPr lang="en-US" sz="2400" dirty="0"/>
              <a:t>Transform Agriculture to Deliver a 20% Increase in Quality Production at 20% Lower Environmental Impact by </a:t>
            </a:r>
            <a:r>
              <a:rPr lang="en-US" sz="2400" dirty="0" smtClean="0"/>
              <a:t>2025</a:t>
            </a:r>
          </a:p>
          <a:p>
            <a:pPr marL="288925" lvl="1" indent="0">
              <a:buNone/>
            </a:pPr>
            <a:r>
              <a:rPr lang="en-US" sz="1400" kern="0" dirty="0" smtClean="0"/>
              <a:t>-  Grand Challenge</a:t>
            </a:r>
            <a:endParaRPr lang="en-US" sz="1400" kern="0" dirty="0"/>
          </a:p>
          <a:p>
            <a:pPr marL="0" indent="0">
              <a:buNone/>
            </a:pPr>
            <a:endParaRPr lang="en-US" sz="2400" kern="0" dirty="0"/>
          </a:p>
        </p:txBody>
      </p:sp>
      <p:sp>
        <p:nvSpPr>
          <p:cNvPr id="7" name="Content Placeholder 2"/>
          <p:cNvSpPr txBox="1">
            <a:spLocks/>
          </p:cNvSpPr>
          <p:nvPr/>
        </p:nvSpPr>
        <p:spPr>
          <a:xfrm>
            <a:off x="152400" y="2196050"/>
            <a:ext cx="4572000" cy="3747550"/>
          </a:xfrm>
          <a:prstGeom prst="rect">
            <a:avLst/>
          </a:prstGeom>
          <a:noFill/>
        </p:spPr>
        <p:txBody>
          <a:bodyPr/>
          <a:lstStyle>
            <a:lvl1pPr marL="342900" indent="-342900" algn="l" rtl="0" eaLnBrk="1" fontAlgn="base" hangingPunct="1">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1" fontAlgn="base" hangingPunct="1">
              <a:spcBef>
                <a:spcPct val="20000"/>
              </a:spcBef>
              <a:spcAft>
                <a:spcPct val="0"/>
              </a:spcAft>
              <a:buChar char="–"/>
              <a:defRPr sz="2800">
                <a:solidFill>
                  <a:schemeClr val="tx1"/>
                </a:solidFill>
                <a:latin typeface="+mn-lt"/>
                <a:ea typeface="MS PGothic" pitchFamily="34" charset="-128"/>
              </a:defRPr>
            </a:lvl2pPr>
            <a:lvl3pPr marL="1143000" indent="-228600" algn="l" rtl="0" eaLnBrk="1" fontAlgn="base" hangingPunct="1">
              <a:spcBef>
                <a:spcPct val="20000"/>
              </a:spcBef>
              <a:spcAft>
                <a:spcPct val="0"/>
              </a:spcAft>
              <a:buChar char="•"/>
              <a:defRPr sz="2400">
                <a:solidFill>
                  <a:schemeClr val="tx1"/>
                </a:solidFill>
                <a:latin typeface="+mn-lt"/>
                <a:ea typeface="MS PGothic" pitchFamily="34" charset="-128"/>
              </a:defRPr>
            </a:lvl3pPr>
            <a:lvl4pPr marL="1600200" indent="-228600" algn="l" rtl="0" eaLnBrk="1" fontAlgn="base" hangingPunct="1">
              <a:spcBef>
                <a:spcPct val="20000"/>
              </a:spcBef>
              <a:spcAft>
                <a:spcPct val="0"/>
              </a:spcAft>
              <a:buChar char="–"/>
              <a:defRPr sz="2000">
                <a:solidFill>
                  <a:schemeClr val="tx1"/>
                </a:solidFill>
                <a:latin typeface="+mn-lt"/>
                <a:ea typeface="MS PGothic" pitchFamily="34" charset="-128"/>
              </a:defRPr>
            </a:lvl4pPr>
            <a:lvl5pPr marL="2057400" indent="-228600" algn="l" rtl="0" eaLnBrk="1" fontAlgn="base" hangingPunct="1">
              <a:spcBef>
                <a:spcPct val="20000"/>
              </a:spcBef>
              <a:spcAft>
                <a:spcPct val="0"/>
              </a:spcAft>
              <a:buChar char="»"/>
              <a:defRPr sz="20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FontTx/>
              <a:buNone/>
            </a:pPr>
            <a:r>
              <a:rPr lang="en-US" sz="2400" kern="0" dirty="0" smtClean="0"/>
              <a:t>“Each LTAR site will provide data and test the broad hypothesis that net primary productivity and yield, food safety and quality, and use efficiency of agricultural inputs can be increased while maintaining or improving delivery of ecosystem services.”</a:t>
            </a:r>
          </a:p>
          <a:p>
            <a:pPr marL="569913" lvl="1"/>
            <a:r>
              <a:rPr lang="en-US" sz="1400" kern="0" dirty="0" smtClean="0"/>
              <a:t>LTAR Shared Research Strategy</a:t>
            </a:r>
            <a:endParaRPr lang="en-US" sz="1400" kern="0" dirty="0" smtClean="0"/>
          </a:p>
        </p:txBody>
      </p:sp>
    </p:spTree>
    <p:extLst>
      <p:ext uri="{BB962C8B-B14F-4D97-AF65-F5344CB8AC3E}">
        <p14:creationId xmlns:p14="http://schemas.microsoft.com/office/powerpoint/2010/main" val="195114915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NPS Master with header room ARS">
  <a:themeElements>
    <a:clrScheme name="NPS Master Fis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PS Master Fish">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48" charset="-128"/>
          </a:defRPr>
        </a:defPPr>
      </a:lstStyle>
    </a:lnDef>
  </a:objectDefaults>
  <a:extraClrSchemeLst>
    <a:extraClrScheme>
      <a:clrScheme name="NPS Master Fis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PS Master Fish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PS Master Fish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PS Master Fish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PS Master Fish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PS Master Fish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PS Master Fish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PS Master Fish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PS Master Fish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PS Master Fish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PS Master Fish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PS Master Fish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PS Master ARS">
  <a:themeElements>
    <a:clrScheme name="NPS Master Fis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PS Master Fish">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48" charset="-128"/>
          </a:defRPr>
        </a:defPPr>
      </a:lstStyle>
    </a:lnDef>
  </a:objectDefaults>
  <a:extraClrSchemeLst>
    <a:extraClrScheme>
      <a:clrScheme name="NPS Master Fis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PS Master Fish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PS Master Fish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PS Master Fish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PS Master Fish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PS Master Fish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PS Master Fish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PS Master Fish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PS Master Fish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PS Master Fish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PS Master Fish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PS Master Fish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3036</TotalTime>
  <Words>521</Words>
  <Application>Microsoft Office PowerPoint</Application>
  <PresentationFormat>On-screen Show (4:3)</PresentationFormat>
  <Paragraphs>134</Paragraphs>
  <Slides>24</Slides>
  <Notes>6</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24</vt:i4>
      </vt:variant>
    </vt:vector>
  </HeadingPairs>
  <TitlesOfParts>
    <vt:vector size="36" baseType="lpstr">
      <vt:lpstr>ＭＳ Ｐゴシック</vt:lpstr>
      <vt:lpstr>ＭＳ Ｐゴシック</vt:lpstr>
      <vt:lpstr>Arial</vt:lpstr>
      <vt:lpstr>Calibri</vt:lpstr>
      <vt:lpstr>Calibri Light</vt:lpstr>
      <vt:lpstr>Times New Roman</vt:lpstr>
      <vt:lpstr>1_NPS Master with header room ARS</vt:lpstr>
      <vt:lpstr>NPS Master ARS</vt:lpstr>
      <vt:lpstr>Custom Design</vt:lpstr>
      <vt:lpstr>1_Office Theme</vt:lpstr>
      <vt:lpstr>Office Theme</vt:lpstr>
      <vt:lpstr>2_Office Theme</vt:lpstr>
      <vt:lpstr>LTAR– Current and Future</vt:lpstr>
      <vt:lpstr>PowerPoint Presentation</vt:lpstr>
      <vt:lpstr>2015 Workshop – Beltsville, MD</vt:lpstr>
      <vt:lpstr>PowerPoint Presentation</vt:lpstr>
      <vt:lpstr>2016</vt:lpstr>
      <vt:lpstr>Accomplishments</vt:lpstr>
      <vt:lpstr>Low Performers?</vt:lpstr>
      <vt:lpstr>Exciting Times</vt:lpstr>
      <vt:lpstr>Similarities?</vt:lpstr>
      <vt:lpstr>YRL Grand Challenge Summit April 2016</vt:lpstr>
      <vt:lpstr>PowerPoint Presentation</vt:lpstr>
      <vt:lpstr>Funding Vision</vt:lpstr>
      <vt:lpstr>Budget Calendar  18 Months  –  April-October</vt:lpstr>
      <vt:lpstr>Budget Calendar (cont.)</vt:lpstr>
      <vt:lpstr>FY14 Budget</vt:lpstr>
      <vt:lpstr>Class of 2014 LTAR Sites</vt:lpstr>
      <vt:lpstr>What Happens Next?</vt:lpstr>
      <vt:lpstr>Leadership</vt:lpstr>
      <vt:lpstr>Leadership</vt:lpstr>
      <vt:lpstr>Leadership</vt:lpstr>
      <vt:lpstr>Discussion – ½ of Remaining Time for Each</vt:lpstr>
      <vt:lpstr>Funding</vt:lpstr>
      <vt:lpstr>Leadership</vt:lpstr>
      <vt:lpstr>PowerPoint Presentation</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Sally Schneider</dc:creator>
  <cp:lastModifiedBy>Schneider, Sally</cp:lastModifiedBy>
  <cp:revision>253</cp:revision>
  <dcterms:created xsi:type="dcterms:W3CDTF">2006-01-22T22:43:14Z</dcterms:created>
  <dcterms:modified xsi:type="dcterms:W3CDTF">2016-02-24T05:20:46Z</dcterms:modified>
</cp:coreProperties>
</file>